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61.xml" ContentType="application/vnd.openxmlformats-officedocument.presentationml.notesSlide+xml"/>
  <Override PartName="/ppt/notesSlides/notesSlide162.xml" ContentType="application/vnd.openxmlformats-officedocument.presentationml.notesSlide+xml"/>
  <Override PartName="/ppt/notesSlides/notesSlide163.xml" ContentType="application/vnd.openxmlformats-officedocument.presentationml.notesSlide+xml"/>
  <Override PartName="/ppt/notesSlides/notesSlide164.xml" ContentType="application/vnd.openxmlformats-officedocument.presentationml.notesSlide+xml"/>
  <Override PartName="/ppt/notesSlides/notesSlide165.xml" ContentType="application/vnd.openxmlformats-officedocument.presentationml.notesSlide+xml"/>
  <Override PartName="/ppt/notesSlides/notesSlide166.xml" ContentType="application/vnd.openxmlformats-officedocument.presentationml.notesSlide+xml"/>
  <Override PartName="/ppt/notesSlides/notesSlide167.xml" ContentType="application/vnd.openxmlformats-officedocument.presentationml.notesSlide+xml"/>
  <Override PartName="/ppt/notesSlides/notesSlide168.xml" ContentType="application/vnd.openxmlformats-officedocument.presentationml.notesSlide+xml"/>
  <Override PartName="/ppt/notesSlides/notesSlide169.xml" ContentType="application/vnd.openxmlformats-officedocument.presentationml.notesSlide+xml"/>
  <Override PartName="/ppt/notesSlides/notesSlide170.xml" ContentType="application/vnd.openxmlformats-officedocument.presentationml.notesSlide+xml"/>
  <Override PartName="/ppt/notesSlides/notesSlide171.xml" ContentType="application/vnd.openxmlformats-officedocument.presentationml.notesSlide+xml"/>
  <Override PartName="/ppt/notesSlides/notesSlide172.xml" ContentType="application/vnd.openxmlformats-officedocument.presentationml.notesSlide+xml"/>
  <Override PartName="/ppt/notesSlides/notesSlide173.xml" ContentType="application/vnd.openxmlformats-officedocument.presentationml.notesSlide+xml"/>
  <Override PartName="/ppt/notesSlides/notesSlide174.xml" ContentType="application/vnd.openxmlformats-officedocument.presentationml.notesSlide+xml"/>
  <Override PartName="/ppt/notesSlides/notesSlide175.xml" ContentType="application/vnd.openxmlformats-officedocument.presentationml.notesSlide+xml"/>
  <Override PartName="/ppt/notesSlides/notesSlide176.xml" ContentType="application/vnd.openxmlformats-officedocument.presentationml.notesSlide+xml"/>
  <Override PartName="/ppt/notesSlides/notesSlide177.xml" ContentType="application/vnd.openxmlformats-officedocument.presentationml.notesSlide+xml"/>
  <Override PartName="/ppt/notesSlides/notesSlide178.xml" ContentType="application/vnd.openxmlformats-officedocument.presentationml.notesSlide+xml"/>
  <Override PartName="/ppt/notesSlides/notesSlide179.xml" ContentType="application/vnd.openxmlformats-officedocument.presentationml.notesSlide+xml"/>
  <Override PartName="/ppt/notesSlides/notesSlide180.xml" ContentType="application/vnd.openxmlformats-officedocument.presentationml.notesSlide+xml"/>
  <Override PartName="/ppt/notesSlides/notesSlide181.xml" ContentType="application/vnd.openxmlformats-officedocument.presentationml.notesSlide+xml"/>
  <Override PartName="/ppt/notesSlides/notesSlide182.xml" ContentType="application/vnd.openxmlformats-officedocument.presentationml.notesSlide+xml"/>
  <Override PartName="/ppt/notesSlides/notesSlide183.xml" ContentType="application/vnd.openxmlformats-officedocument.presentationml.notesSlide+xml"/>
  <Override PartName="/ppt/notesSlides/notesSlide184.xml" ContentType="application/vnd.openxmlformats-officedocument.presentationml.notesSlide+xml"/>
  <Override PartName="/ppt/notesSlides/notesSlide185.xml" ContentType="application/vnd.openxmlformats-officedocument.presentationml.notesSlide+xml"/>
  <Override PartName="/ppt/notesSlides/notesSlide186.xml" ContentType="application/vnd.openxmlformats-officedocument.presentationml.notesSlide+xml"/>
  <Override PartName="/ppt/notesSlides/notesSlide18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3"/>
  </p:notesMasterIdLst>
  <p:sldIdLst>
    <p:sldId id="312" r:id="rId2"/>
    <p:sldId id="315" r:id="rId3"/>
    <p:sldId id="316" r:id="rId4"/>
    <p:sldId id="478" r:id="rId5"/>
    <p:sldId id="510" r:id="rId6"/>
    <p:sldId id="319" r:id="rId7"/>
    <p:sldId id="320" r:id="rId8"/>
    <p:sldId id="321" r:id="rId9"/>
    <p:sldId id="353" r:id="rId10"/>
    <p:sldId id="322" r:id="rId11"/>
    <p:sldId id="323" r:id="rId12"/>
    <p:sldId id="514" r:id="rId13"/>
    <p:sldId id="345" r:id="rId14"/>
    <p:sldId id="325" r:id="rId15"/>
    <p:sldId id="326" r:id="rId16"/>
    <p:sldId id="367" r:id="rId17"/>
    <p:sldId id="327" r:id="rId18"/>
    <p:sldId id="328" r:id="rId19"/>
    <p:sldId id="329" r:id="rId20"/>
    <p:sldId id="330" r:id="rId21"/>
    <p:sldId id="332" r:id="rId22"/>
    <p:sldId id="333" r:id="rId23"/>
    <p:sldId id="334" r:id="rId24"/>
    <p:sldId id="335" r:id="rId25"/>
    <p:sldId id="344" r:id="rId26"/>
    <p:sldId id="336" r:id="rId27"/>
    <p:sldId id="337" r:id="rId28"/>
    <p:sldId id="519" r:id="rId29"/>
    <p:sldId id="339" r:id="rId30"/>
    <p:sldId id="511" r:id="rId31"/>
    <p:sldId id="526" r:id="rId32"/>
    <p:sldId id="340" r:id="rId33"/>
    <p:sldId id="364" r:id="rId34"/>
    <p:sldId id="341" r:id="rId35"/>
    <p:sldId id="342" r:id="rId36"/>
    <p:sldId id="401" r:id="rId37"/>
    <p:sldId id="347" r:id="rId38"/>
    <p:sldId id="350" r:id="rId39"/>
    <p:sldId id="516" r:id="rId40"/>
    <p:sldId id="536" r:id="rId41"/>
    <p:sldId id="356" r:id="rId42"/>
    <p:sldId id="358" r:id="rId43"/>
    <p:sldId id="520" r:id="rId44"/>
    <p:sldId id="359" r:id="rId45"/>
    <p:sldId id="517" r:id="rId46"/>
    <p:sldId id="361" r:id="rId47"/>
    <p:sldId id="365" r:id="rId48"/>
    <p:sldId id="537" r:id="rId49"/>
    <p:sldId id="368" r:id="rId50"/>
    <p:sldId id="369" r:id="rId51"/>
    <p:sldId id="370" r:id="rId52"/>
    <p:sldId id="512" r:id="rId53"/>
    <p:sldId id="372" r:id="rId54"/>
    <p:sldId id="375" r:id="rId55"/>
    <p:sldId id="379" r:id="rId56"/>
    <p:sldId id="377" r:id="rId57"/>
    <p:sldId id="380" r:id="rId58"/>
    <p:sldId id="430" r:id="rId59"/>
    <p:sldId id="381" r:id="rId60"/>
    <p:sldId id="522" r:id="rId61"/>
    <p:sldId id="382" r:id="rId62"/>
    <p:sldId id="383" r:id="rId63"/>
    <p:sldId id="400" r:id="rId64"/>
    <p:sldId id="521" r:id="rId65"/>
    <p:sldId id="385" r:id="rId66"/>
    <p:sldId id="386" r:id="rId67"/>
    <p:sldId id="497" r:id="rId68"/>
    <p:sldId id="547" r:id="rId69"/>
    <p:sldId id="387" r:id="rId70"/>
    <p:sldId id="388" r:id="rId71"/>
    <p:sldId id="523" r:id="rId72"/>
    <p:sldId id="391" r:id="rId73"/>
    <p:sldId id="538" r:id="rId74"/>
    <p:sldId id="392" r:id="rId75"/>
    <p:sldId id="406" r:id="rId76"/>
    <p:sldId id="393" r:id="rId77"/>
    <p:sldId id="524" r:id="rId78"/>
    <p:sldId id="498" r:id="rId79"/>
    <p:sldId id="452" r:id="rId80"/>
    <p:sldId id="518" r:id="rId81"/>
    <p:sldId id="499" r:id="rId82"/>
    <p:sldId id="394" r:id="rId83"/>
    <p:sldId id="395" r:id="rId84"/>
    <p:sldId id="396" r:id="rId85"/>
    <p:sldId id="397" r:id="rId86"/>
    <p:sldId id="398" r:id="rId87"/>
    <p:sldId id="399" r:id="rId88"/>
    <p:sldId id="427" r:id="rId89"/>
    <p:sldId id="402" r:id="rId90"/>
    <p:sldId id="403" r:id="rId91"/>
    <p:sldId id="404" r:id="rId92"/>
    <p:sldId id="405" r:id="rId93"/>
    <p:sldId id="407" r:id="rId94"/>
    <p:sldId id="429" r:id="rId95"/>
    <p:sldId id="408" r:id="rId96"/>
    <p:sldId id="500" r:id="rId97"/>
    <p:sldId id="501" r:id="rId98"/>
    <p:sldId id="446" r:id="rId99"/>
    <p:sldId id="412" r:id="rId100"/>
    <p:sldId id="506" r:id="rId101"/>
    <p:sldId id="413" r:id="rId102"/>
    <p:sldId id="503" r:id="rId103"/>
    <p:sldId id="414" r:id="rId104"/>
    <p:sldId id="504" r:id="rId105"/>
    <p:sldId id="415" r:id="rId106"/>
    <p:sldId id="505" r:id="rId107"/>
    <p:sldId id="419" r:id="rId108"/>
    <p:sldId id="420" r:id="rId109"/>
    <p:sldId id="421" r:id="rId110"/>
    <p:sldId id="426" r:id="rId111"/>
    <p:sldId id="423" r:id="rId112"/>
    <p:sldId id="424" r:id="rId113"/>
    <p:sldId id="507" r:id="rId114"/>
    <p:sldId id="428" r:id="rId115"/>
    <p:sldId id="433" r:id="rId116"/>
    <p:sldId id="431" r:id="rId117"/>
    <p:sldId id="434" r:id="rId118"/>
    <p:sldId id="435" r:id="rId119"/>
    <p:sldId id="432" r:id="rId120"/>
    <p:sldId id="439" r:id="rId121"/>
    <p:sldId id="436" r:id="rId122"/>
    <p:sldId id="437" r:id="rId123"/>
    <p:sldId id="438" r:id="rId124"/>
    <p:sldId id="441" r:id="rId125"/>
    <p:sldId id="447" r:id="rId126"/>
    <p:sldId id="539" r:id="rId127"/>
    <p:sldId id="444" r:id="rId128"/>
    <p:sldId id="445" r:id="rId129"/>
    <p:sldId id="449" r:id="rId130"/>
    <p:sldId id="450" r:id="rId131"/>
    <p:sldId id="525" r:id="rId132"/>
    <p:sldId id="451" r:id="rId133"/>
    <p:sldId id="453" r:id="rId134"/>
    <p:sldId id="455" r:id="rId135"/>
    <p:sldId id="456" r:id="rId136"/>
    <p:sldId id="457" r:id="rId137"/>
    <p:sldId id="458" r:id="rId138"/>
    <p:sldId id="459" r:id="rId139"/>
    <p:sldId id="460" r:id="rId140"/>
    <p:sldId id="461" r:id="rId141"/>
    <p:sldId id="462" r:id="rId142"/>
    <p:sldId id="463" r:id="rId143"/>
    <p:sldId id="464" r:id="rId144"/>
    <p:sldId id="465" r:id="rId145"/>
    <p:sldId id="466" r:id="rId146"/>
    <p:sldId id="467" r:id="rId147"/>
    <p:sldId id="468" r:id="rId148"/>
    <p:sldId id="508" r:id="rId149"/>
    <p:sldId id="472" r:id="rId150"/>
    <p:sldId id="473" r:id="rId151"/>
    <p:sldId id="474" r:id="rId152"/>
    <p:sldId id="475" r:id="rId153"/>
    <p:sldId id="479" r:id="rId154"/>
    <p:sldId id="480" r:id="rId155"/>
    <p:sldId id="481" r:id="rId156"/>
    <p:sldId id="482" r:id="rId157"/>
    <p:sldId id="483" r:id="rId158"/>
    <p:sldId id="484" r:id="rId159"/>
    <p:sldId id="486" r:id="rId160"/>
    <p:sldId id="487" r:id="rId161"/>
    <p:sldId id="488" r:id="rId162"/>
    <p:sldId id="509" r:id="rId163"/>
    <p:sldId id="489" r:id="rId164"/>
    <p:sldId id="490" r:id="rId165"/>
    <p:sldId id="491" r:id="rId166"/>
    <p:sldId id="493" r:id="rId167"/>
    <p:sldId id="495" r:id="rId168"/>
    <p:sldId id="527" r:id="rId169"/>
    <p:sldId id="528" r:id="rId170"/>
    <p:sldId id="529" r:id="rId171"/>
    <p:sldId id="530" r:id="rId172"/>
    <p:sldId id="532" r:id="rId173"/>
    <p:sldId id="531" r:id="rId174"/>
    <p:sldId id="533" r:id="rId175"/>
    <p:sldId id="540" r:id="rId176"/>
    <p:sldId id="541" r:id="rId177"/>
    <p:sldId id="542" r:id="rId178"/>
    <p:sldId id="543" r:id="rId179"/>
    <p:sldId id="534" r:id="rId180"/>
    <p:sldId id="544" r:id="rId181"/>
    <p:sldId id="545" r:id="rId182"/>
    <p:sldId id="546" r:id="rId183"/>
    <p:sldId id="548" r:id="rId184"/>
    <p:sldId id="549" r:id="rId185"/>
    <p:sldId id="550" r:id="rId186"/>
    <p:sldId id="551" r:id="rId187"/>
    <p:sldId id="552" r:id="rId188"/>
    <p:sldId id="553" r:id="rId189"/>
    <p:sldId id="554" r:id="rId190"/>
    <p:sldId id="555" r:id="rId191"/>
    <p:sldId id="535" r:id="rId19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182"/>
    <p:restoredTop sz="94608"/>
  </p:normalViewPr>
  <p:slideViewPr>
    <p:cSldViewPr snapToGrid="0" snapToObjects="1">
      <p:cViewPr varScale="1">
        <p:scale>
          <a:sx n="99" d="100"/>
          <a:sy n="99" d="100"/>
        </p:scale>
        <p:origin x="528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notesMaster" Target="notesMasters/notesMaster1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viewProps" Target="viewProps.xml"/><Relationship Id="rId190" Type="http://schemas.openxmlformats.org/officeDocument/2006/relationships/slide" Target="slides/slide189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theme" Target="theme/theme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tableStyles" Target="tableStyle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2D3F6-68D9-2E4C-B09D-CA5DF54BB3CE}" type="datetimeFigureOut">
              <a:rPr lang="en-US" smtClean="0"/>
              <a:t>11/9/19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24CAD8-8423-864D-815C-050E2FB9E5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17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5.xml"/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6.xml"/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7.xml"/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8.xml"/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9.xml"/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0.xml"/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1.xml"/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2.xml"/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4.xml"/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6.xml"/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8.xml"/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9.xml"/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0.xml"/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/ap150313.html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844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/ap160518.html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420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/ap141012.html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5861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/multimedia/</a:t>
            </a:r>
            <a:r>
              <a:rPr lang="en-US" dirty="0" err="1"/>
              <a:t>imagegallery</a:t>
            </a:r>
            <a:r>
              <a:rPr lang="en-US" dirty="0"/>
              <a:t>/image_feature_1276.html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576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/ap161122.html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38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/ap120826.html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20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/ap160424.html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420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/contents/media/images/2001/28/1096-Image.html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9319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/image-feature/</a:t>
            </a:r>
            <a:r>
              <a:rPr lang="en-US" dirty="0" err="1"/>
              <a:t>goddard</a:t>
            </a:r>
            <a:r>
              <a:rPr lang="en-US" dirty="0"/>
              <a:t>/lro-earthrise-2015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742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/contents/media/images/2002/11/1191-Image.html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6332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/ap130317.html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30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/content/</a:t>
            </a:r>
            <a:r>
              <a:rPr lang="en-US" dirty="0" err="1"/>
              <a:t>hubble</a:t>
            </a:r>
            <a:r>
              <a:rPr lang="en-US" dirty="0"/>
              <a:t>-highlights-exploring-the-birth-of-stars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7009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/ap160305.html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3403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/feature/</a:t>
            </a:r>
            <a:r>
              <a:rPr lang="en-US" dirty="0" err="1"/>
              <a:t>goddard</a:t>
            </a:r>
            <a:r>
              <a:rPr lang="en-US" dirty="0"/>
              <a:t>/2017/messier-51-the-whirlpool-galaxy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860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/image/3883/category/19-interacting-galaxies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4398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/ap140309.html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181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/contents/news-releases/2007/news-2007-10.html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72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/multimedia/</a:t>
            </a:r>
            <a:r>
              <a:rPr lang="en-US" dirty="0" err="1"/>
              <a:t>imagegallery</a:t>
            </a:r>
            <a:r>
              <a:rPr lang="en-US" dirty="0"/>
              <a:t>/image_feature_1322.html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185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chandra.harvard.edu</a:t>
            </a:r>
            <a:r>
              <a:rPr lang="en-US" dirty="0"/>
              <a:t>/photo/2006/1e0657/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983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chandra.harvard.edu</a:t>
            </a:r>
            <a:r>
              <a:rPr lang="en-US" dirty="0"/>
              <a:t>/photo/2009/galactic/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76388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/ap120516.html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44821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/ap160608.html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899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www.spacetelescope.org</a:t>
            </a:r>
            <a:r>
              <a:rPr lang="en-US" dirty="0"/>
              <a:t>/news/heic1311/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3895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/image/3868/category/52-frontier-fields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8699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5349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/ap140403.html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154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/contents/news-releases/2015/news-2015-42.html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0016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mars.nasa.gov</a:t>
            </a:r>
            <a:r>
              <a:rPr lang="en-US" dirty="0"/>
              <a:t>/resources/5697/dunes-on-the-rim-of-the-</a:t>
            </a:r>
            <a:r>
              <a:rPr lang="en-US" dirty="0" err="1"/>
              <a:t>hellas</a:t>
            </a:r>
            <a:r>
              <a:rPr lang="en-US" dirty="0"/>
              <a:t>-impact-basin/?site=insight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46926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/ap170507.html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15325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/ap161128.html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7430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http://</a:t>
            </a:r>
            <a:r>
              <a:rPr lang="en-US" dirty="0" err="1"/>
              <a:t>www.abc.net.au</a:t>
            </a:r>
            <a:r>
              <a:rPr lang="en-US" dirty="0"/>
              <a:t>/news/2017-03-16/a-plutonian-haze/8353358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C0166-9C2D-5C45-9E0E-3ACE41D77CDD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7805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/ap141216.html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2548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www.sciencenews.org</a:t>
            </a:r>
            <a:r>
              <a:rPr lang="en-US" dirty="0"/>
              <a:t>/article/early-mars-</a:t>
            </a:r>
            <a:r>
              <a:rPr lang="en-US" dirty="0" err="1"/>
              <a:t>couldnt</a:t>
            </a:r>
            <a:r>
              <a:rPr lang="en-US" dirty="0"/>
              <a:t>-hold-liquid-water-long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18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/ap160531.html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59437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/ap130904.html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42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/ap131029.html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17925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/content/crescent-moon-rising-and-earths-atmosphere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8878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90959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hubblesite.org</a:t>
            </a:r>
            <a:r>
              <a:rPr lang="en-US" dirty="0"/>
              <a:t>/contents/media/images/2015/37/3638-Image.html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53818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/ap181018.html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076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/ap140925.html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77931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/ap150710.html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666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/ap140322.html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40895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/ap130918.html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0211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</a:t>
            </a:r>
            <a:r>
              <a:rPr lang="en-US" dirty="0" err="1"/>
              <a:t>jpegMod</a:t>
            </a:r>
            <a:r>
              <a:rPr lang="en-US" dirty="0"/>
              <a:t>/PIA02308_modest.jpg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39534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/ap151023.html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59957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/ap160908.html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68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/ap181020.html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988524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/ap150303.html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922162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/ap150511.html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05866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/ap160806.html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09131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/ap161201.html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81910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/ap120720.html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765717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/ap140724.html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69505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/ap160610.html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14396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/ap131023.html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9357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/ap140608.html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78322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/catalog/PIA10494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9651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/ap160714.html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1310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/ap140515.html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625207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/ap140306.html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6644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/ap160913.html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66942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/ap160718.html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874917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/ap150730.html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88757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/ap160715.html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42537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/ap110219.html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9482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/ap160920.html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77930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www.eso.org</a:t>
            </a:r>
            <a:r>
              <a:rPr lang="en-US" dirty="0"/>
              <a:t>/public/images/eso9903c/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455534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/ap131125.html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76518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/ap151121.html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8379976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/catalog/PIA02879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200995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/ap140802.html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5867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/ap140803.html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58637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/ap160829.html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150444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www.eso.org</a:t>
            </a:r>
            <a:r>
              <a:rPr lang="en-US" dirty="0"/>
              <a:t>/public/images/eso9903c/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59072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/ap160810.html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890628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/catalog/PIA19660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34532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/ap160928.html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624046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/ap151103.html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19686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/catalog/PIA07744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70836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/ap161007.html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036937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/ap141023.html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170755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/ap150609.html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216194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/ap141201.html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236917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/ap141230.html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596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www.slate.com</a:t>
            </a:r>
            <a:r>
              <a:rPr lang="en-US" dirty="0"/>
              <a:t>/blogs/</a:t>
            </a:r>
            <a:r>
              <a:rPr lang="en-US" dirty="0" err="1"/>
              <a:t>bad_astronomy</a:t>
            </a:r>
            <a:r>
              <a:rPr lang="en-US" dirty="0"/>
              <a:t>/2014/07/11/</a:t>
            </a:r>
            <a:r>
              <a:rPr lang="en-US" dirty="0" err="1"/>
              <a:t>astrophotos_rgo_s_best_of_the_year_contest.html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719876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/ap160517.html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73747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archive.boston.com</a:t>
            </a:r>
            <a:r>
              <a:rPr lang="en-US" dirty="0"/>
              <a:t>/</a:t>
            </a:r>
            <a:r>
              <a:rPr lang="en-US" dirty="0" err="1"/>
              <a:t>bigpicture</a:t>
            </a:r>
            <a:r>
              <a:rPr lang="en-US" dirty="0"/>
              <a:t>/2009/04/</a:t>
            </a:r>
            <a:r>
              <a:rPr lang="en-US" dirty="0" err="1"/>
              <a:t>cassinis_continued_mission.html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2461644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/ap140619.html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951075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/ap160526.html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917373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/ap160808.html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95127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www.eso.org</a:t>
            </a:r>
            <a:r>
              <a:rPr lang="en-US" dirty="0"/>
              <a:t>/</a:t>
            </a:r>
            <a:r>
              <a:rPr lang="en-US" dirty="0" err="1"/>
              <a:t>esopia</a:t>
            </a:r>
            <a:r>
              <a:rPr lang="en-US" dirty="0"/>
              <a:t>/images/html/phot-02a-02.html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27240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www.eso.org</a:t>
            </a:r>
            <a:r>
              <a:rPr lang="en-US" dirty="0"/>
              <a:t>/public/</a:t>
            </a:r>
            <a:r>
              <a:rPr lang="en-US" dirty="0" err="1"/>
              <a:t>australia</a:t>
            </a:r>
            <a:r>
              <a:rPr lang="en-US" dirty="0"/>
              <a:t>/news/eso0338/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61346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/catalog/PIA08391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870290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/catalog/PIA01512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16920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/ap161011.html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2244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www.nasa.gov</a:t>
            </a:r>
            <a:r>
              <a:rPr lang="en-US" dirty="0"/>
              <a:t>/image-feature/thunderstorms-visible-during-a-nighttime-pass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992862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/ap130820.html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154522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/catalog/PIA07772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4575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/ap161101.html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95022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/catalog/PIA14945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5914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/ap161027.html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8100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/catalog/PIA17174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60438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www.icrar.org</a:t>
            </a:r>
            <a:r>
              <a:rPr lang="en-US" dirty="0"/>
              <a:t>/gleam/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31172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/catalog/PIA17474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4926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/ap080707.html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71865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/ap100803.html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76427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solarsystem.nasa.gov</a:t>
            </a:r>
            <a:r>
              <a:rPr lang="en-US" dirty="0"/>
              <a:t>/resources/796/closer-look-majestic-mountains-and-frozen-plains/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76778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www.spacetelescope.org</a:t>
            </a:r>
            <a:r>
              <a:rPr lang="en-US" dirty="0"/>
              <a:t>/images/potw1621a/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160125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archive.boston.com</a:t>
            </a:r>
            <a:r>
              <a:rPr lang="en-US" dirty="0"/>
              <a:t>/</a:t>
            </a:r>
            <a:r>
              <a:rPr lang="en-US" dirty="0" err="1"/>
              <a:t>bigpicture</a:t>
            </a:r>
            <a:r>
              <a:rPr lang="en-US" dirty="0"/>
              <a:t>/2009/04/</a:t>
            </a:r>
            <a:r>
              <a:rPr lang="en-US" dirty="0" err="1"/>
              <a:t>cassinis_continued_mission.html</a:t>
            </a:r>
            <a:r>
              <a:rPr lang="en-US" dirty="0"/>
              <a:t> and https://</a:t>
            </a:r>
            <a:r>
              <a:rPr lang="en-US" dirty="0" err="1"/>
              <a:t>photojournal.jpl.nasa.gov</a:t>
            </a:r>
            <a:r>
              <a:rPr lang="en-US" dirty="0"/>
              <a:t>/catalog/PIA08388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8532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/ap140311.html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77069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/ap130909.html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765967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/ap161107.html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3344527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archive.boston.com</a:t>
            </a:r>
            <a:r>
              <a:rPr lang="en-US" dirty="0"/>
              <a:t>/</a:t>
            </a:r>
            <a:r>
              <a:rPr lang="en-US" dirty="0" err="1"/>
              <a:t>bigpicture</a:t>
            </a:r>
            <a:r>
              <a:rPr lang="en-US" dirty="0"/>
              <a:t>/2009/04/</a:t>
            </a:r>
            <a:r>
              <a:rPr lang="en-US" dirty="0" err="1"/>
              <a:t>cassinis_continued_mission.html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757635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/ap140504.html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30719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archive.boston.com</a:t>
            </a:r>
            <a:r>
              <a:rPr lang="en-US" dirty="0"/>
              <a:t>/</a:t>
            </a:r>
            <a:r>
              <a:rPr lang="en-US" dirty="0" err="1"/>
              <a:t>bigpicture</a:t>
            </a:r>
            <a:r>
              <a:rPr lang="en-US" dirty="0"/>
              <a:t>/2009/04/</a:t>
            </a:r>
            <a:r>
              <a:rPr lang="en-US" dirty="0" err="1"/>
              <a:t>cassinis_continued_mission.html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274640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www.watoday.com.au</a:t>
            </a:r>
            <a:r>
              <a:rPr lang="en-US" dirty="0"/>
              <a:t>/national/western-</a:t>
            </a:r>
            <a:r>
              <a:rPr lang="en-US" dirty="0" err="1"/>
              <a:t>australia</a:t>
            </a:r>
            <a:r>
              <a:rPr lang="en-US" dirty="0"/>
              <a:t>/amorous-kangaroos-help-wa-tour-guide-win-national-photography-competition-20170109-gtogtt.html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74984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/ap150623.html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699938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/ap131021.html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0253862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/ap150919.html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942905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/ap180415.html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483196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/ap160425.html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75282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/ap130922.html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3700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/ap140327.html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022422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/ap140612.html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78932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/ap170529.html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AC0166-9C2D-5C45-9E0E-3ACE41D77CDD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9154370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/ap141229.html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40758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www.flickr.com</a:t>
            </a:r>
            <a:r>
              <a:rPr lang="en-US" dirty="0"/>
              <a:t>/photos/</a:t>
            </a:r>
            <a:r>
              <a:rPr lang="en-US" dirty="0" err="1"/>
              <a:t>astro_alex</a:t>
            </a:r>
            <a:r>
              <a:rPr lang="en-US" dirty="0"/>
              <a:t>/14489984037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018549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/ap141009.html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9343002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/ap160527.html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859124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/ap150310.html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48142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/ap160521.html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11094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www.starpointing.com</a:t>
            </a:r>
            <a:r>
              <a:rPr lang="en-US" dirty="0"/>
              <a:t>/</a:t>
            </a:r>
            <a:r>
              <a:rPr lang="en-US" dirty="0" err="1"/>
              <a:t>ccd</a:t>
            </a:r>
            <a:r>
              <a:rPr lang="en-US" dirty="0"/>
              <a:t>/virgodeeplarge1.html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413869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/ap150425.html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533992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/ap160603.html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4491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/ap160708.html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452860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/ap141217.html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475598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/ap150429.html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9346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/ap171228.html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893193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/ap150226.html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24800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/ap150906.html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600434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/ap070331.html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69000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www.abc.net.au</a:t>
            </a:r>
            <a:r>
              <a:rPr lang="en-US" dirty="0"/>
              <a:t>/news/2015-03-19/aurora-photo/6331778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812273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www.abc.net.au</a:t>
            </a:r>
            <a:r>
              <a:rPr lang="en-US" dirty="0"/>
              <a:t>/news/2017-12-20/star-trails-over-</a:t>
            </a:r>
            <a:r>
              <a:rPr lang="en-US" dirty="0" err="1"/>
              <a:t>byron</a:t>
            </a:r>
            <a:r>
              <a:rPr lang="en-US" dirty="0"/>
              <a:t>-bay-lighthouse/9268020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002253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/ap120422.html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04475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/ap140316.html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785114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/ap151209.html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546769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/ap161007.html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766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twitter.com</a:t>
            </a:r>
            <a:r>
              <a:rPr lang="en-US" dirty="0"/>
              <a:t>/</a:t>
            </a:r>
            <a:r>
              <a:rPr lang="en-US" dirty="0" err="1"/>
              <a:t>astro_alex</a:t>
            </a:r>
            <a:r>
              <a:rPr lang="en-US" dirty="0"/>
              <a:t>/status/494869008811036672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090945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www.damianpeach.com</a:t>
            </a:r>
            <a:r>
              <a:rPr lang="en-US" dirty="0"/>
              <a:t>/</a:t>
            </a:r>
            <a:r>
              <a:rPr lang="en-US" dirty="0" err="1"/>
              <a:t>ison.htm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803600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www.dailymail.co.uk</a:t>
            </a:r>
            <a:r>
              <a:rPr lang="en-US" dirty="0"/>
              <a:t>/</a:t>
            </a:r>
            <a:r>
              <a:rPr lang="en-US" dirty="0" err="1"/>
              <a:t>sciencetech</a:t>
            </a:r>
            <a:r>
              <a:rPr lang="en-US" dirty="0"/>
              <a:t>/article-3179917/Blue-moon-horizon-Rare-phenomenon-two-moons-calendar-month-light-skies-Friday.html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292478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/ap150208.html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621557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/ap151119.html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75538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/ap190127.html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420983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/ap150805.html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695381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Personal photo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5375082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/ap160111.html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087363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/ap061026.html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47852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aboriginalastronomy.blogspot.com</a:t>
            </a:r>
            <a:r>
              <a:rPr lang="en-US" dirty="0"/>
              <a:t>/2011/04/coal-sack-and-emu-in-</a:t>
            </a:r>
            <a:r>
              <a:rPr lang="en-US" dirty="0" err="1"/>
              <a:t>er</a:t>
            </a:r>
            <a:r>
              <a:rPr lang="en-US" dirty="0"/>
              <a:t>-</a:t>
            </a:r>
            <a:r>
              <a:rPr lang="en-US" dirty="0" err="1"/>
              <a:t>i</a:t>
            </a:r>
            <a:r>
              <a:rPr lang="en-US" dirty="0"/>
              <a:t>-mean-llama-</a:t>
            </a:r>
            <a:r>
              <a:rPr lang="en-US" dirty="0" err="1"/>
              <a:t>in.html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67261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/image/1509/Enceladus05_Cassini_2848.jpg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67372"/>
      </p:ext>
    </p:extLst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589397"/>
      </p:ext>
    </p:extLst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/ap150807.html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252845"/>
      </p:ext>
    </p:extLst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/ap141016.html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05793"/>
      </p:ext>
    </p:extLst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/ap160611.html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852191"/>
      </p:ext>
    </p:extLst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http://</a:t>
            </a:r>
            <a:r>
              <a:rPr lang="en-US" dirty="0" err="1"/>
              <a:t>exobiotanica.com</a:t>
            </a:r>
            <a:r>
              <a:rPr lang="en-US" dirty="0"/>
              <a:t>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264083"/>
      </p:ext>
    </p:extLst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/ap151014.html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984479"/>
      </p:ext>
    </p:extLst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www.theguardian.com</a:t>
            </a:r>
            <a:r>
              <a:rPr lang="en-US" dirty="0"/>
              <a:t>/science/gallery/2018/</a:t>
            </a:r>
            <a:r>
              <a:rPr lang="en-US" dirty="0" err="1"/>
              <a:t>jul</a:t>
            </a:r>
            <a:r>
              <a:rPr lang="en-US" dirty="0"/>
              <a:t>/19/astronomy-photographer-of-the-year-2018-shortlist-in-pictures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782611"/>
      </p:ext>
    </p:extLst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www.theguardian.com</a:t>
            </a:r>
            <a:r>
              <a:rPr lang="en-US" dirty="0"/>
              <a:t>/science/gallery/2018/</a:t>
            </a:r>
            <a:r>
              <a:rPr lang="en-US" dirty="0" err="1"/>
              <a:t>jul</a:t>
            </a:r>
            <a:r>
              <a:rPr lang="en-US" dirty="0"/>
              <a:t>/19/astronomy-photographer-of-the-year-2018-shortlist-in-pictures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898924"/>
      </p:ext>
    </p:extLst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www.theguardian.com</a:t>
            </a:r>
            <a:r>
              <a:rPr lang="en-US" dirty="0"/>
              <a:t>/science/gallery/2018/</a:t>
            </a:r>
            <a:r>
              <a:rPr lang="en-US" dirty="0" err="1"/>
              <a:t>jul</a:t>
            </a:r>
            <a:r>
              <a:rPr lang="en-US" dirty="0"/>
              <a:t>/19/astronomy-photographer-of-the-year-2018-shortlist-in-pictures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99122"/>
      </p:ext>
    </p:extLst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/ap180711.html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458999"/>
      </p:ext>
    </p:extLst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/ap180621.html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043423"/>
      </p:ext>
    </p:extLst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/ap180605.html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274240"/>
      </p:ext>
    </p:extLst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/ap180509.html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101716"/>
      </p:ext>
    </p:extLst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/ap190708.html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74919"/>
      </p:ext>
    </p:extLst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/ap190828.html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471482"/>
      </p:ext>
    </p:extLst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/ap190827.html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97321"/>
      </p:ext>
    </p:extLst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/ap190821.html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912394"/>
      </p:ext>
    </p:extLst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/ap180427.html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75886"/>
      </p:ext>
    </p:extLst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/ap191107.html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620932"/>
      </p:ext>
    </p:extLst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/ap190403.html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03058"/>
      </p:ext>
    </p:extLst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/ap191028.html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81486"/>
      </p:ext>
    </p:extLst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photojournal.jpl.nasa.gov</a:t>
            </a:r>
            <a:r>
              <a:rPr lang="en-US" dirty="0"/>
              <a:t>/catalog/PIA20727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59979"/>
      </p:ext>
    </p:extLst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/ap190926.html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180943"/>
      </p:ext>
    </p:extLst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www.msn.com</a:t>
            </a:r>
            <a:r>
              <a:rPr lang="en-US" dirty="0"/>
              <a:t>/</a:t>
            </a:r>
            <a:r>
              <a:rPr lang="en-US" dirty="0" err="1"/>
              <a:t>en</a:t>
            </a:r>
            <a:r>
              <a:rPr lang="en-US" dirty="0"/>
              <a:t>-in/news/</a:t>
            </a:r>
            <a:r>
              <a:rPr lang="en-US" dirty="0" err="1"/>
              <a:t>techandscience</a:t>
            </a:r>
            <a:r>
              <a:rPr lang="en-US" dirty="0"/>
              <a:t>/soyuz-61-leaves-a-ghostly-trail-as-it-tracks-toward-the-iss/</a:t>
            </a:r>
            <a:r>
              <a:rPr lang="en-US" dirty="0" err="1"/>
              <a:t>ar-AAHWRYy?li</a:t>
            </a:r>
            <a:r>
              <a:rPr lang="en-US" dirty="0"/>
              <a:t>=</a:t>
            </a:r>
            <a:r>
              <a:rPr lang="en-US" dirty="0" err="1"/>
              <a:t>AAggbRN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805465"/>
      </p:ext>
    </p:extLst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www.theguardian.com</a:t>
            </a:r>
            <a:r>
              <a:rPr lang="en-US" dirty="0"/>
              <a:t>/science/gallery/2019/</a:t>
            </a:r>
            <a:r>
              <a:rPr lang="en-US" dirty="0" err="1"/>
              <a:t>jun</a:t>
            </a:r>
            <a:r>
              <a:rPr lang="en-US" dirty="0"/>
              <a:t>/19/astronomy-photographer-of-the-year-2019-shortlist-in-pictures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77170"/>
      </p:ext>
    </p:extLst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www.theguardian.com</a:t>
            </a:r>
            <a:r>
              <a:rPr lang="en-US" dirty="0"/>
              <a:t>/science/gallery/2019/</a:t>
            </a:r>
            <a:r>
              <a:rPr lang="en-US" dirty="0" err="1"/>
              <a:t>jun</a:t>
            </a:r>
            <a:r>
              <a:rPr lang="en-US" dirty="0"/>
              <a:t>/19/astronomy-photographer-of-the-year-2019-shortlist-in-pictures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92720"/>
      </p:ext>
    </p:extLst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apod.nasa.gov</a:t>
            </a:r>
            <a:r>
              <a:rPr lang="en-US" dirty="0"/>
              <a:t>/</a:t>
            </a:r>
            <a:r>
              <a:rPr lang="en-US" dirty="0" err="1"/>
              <a:t>apod</a:t>
            </a:r>
            <a:r>
              <a:rPr lang="en-US" dirty="0"/>
              <a:t>/ap180401.html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924CAD8-8423-864D-815C-050E2FB9E576}" type="slidenum">
              <a:rPr lang="en-US" smtClean="0"/>
              <a:t>191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8838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889279"/>
      </p:ext>
    </p:extLst>
  </p:cSld>
  <p:clrMapOvr>
    <a:masterClrMapping/>
  </p:clrMapOvr>
  <p:transition spd="slow" advClick="0" advTm="8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7462357"/>
      </p:ext>
    </p:extLst>
  </p:cSld>
  <p:clrMapOvr>
    <a:masterClrMapping/>
  </p:clrMapOvr>
  <p:transition spd="slow" advClick="0" advTm="8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03068"/>
      </p:ext>
    </p:extLst>
  </p:cSld>
  <p:clrMapOvr>
    <a:masterClrMapping/>
  </p:clrMapOvr>
  <p:transition spd="slow" advClick="0" advTm="8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948771"/>
      </p:ext>
    </p:extLst>
  </p:cSld>
  <p:clrMapOvr>
    <a:masterClrMapping/>
  </p:clrMapOvr>
  <p:transition spd="slow" advClick="0" advTm="8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547811"/>
      </p:ext>
    </p:extLst>
  </p:cSld>
  <p:clrMapOvr>
    <a:masterClrMapping/>
  </p:clrMapOvr>
  <p:transition spd="slow" advClick="0" advTm="8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263049"/>
      </p:ext>
    </p:extLst>
  </p:cSld>
  <p:clrMapOvr>
    <a:masterClrMapping/>
  </p:clrMapOvr>
  <p:transition spd="slow" advClick="0" advTm="8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767781"/>
      </p:ext>
    </p:extLst>
  </p:cSld>
  <p:clrMapOvr>
    <a:masterClrMapping/>
  </p:clrMapOvr>
  <p:transition spd="slow" advClick="0" advTm="8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302167"/>
      </p:ext>
    </p:extLst>
  </p:cSld>
  <p:clrMapOvr>
    <a:masterClrMapping/>
  </p:clrMapOvr>
  <p:transition spd="slow" advClick="0" advTm="8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3711"/>
      </p:ext>
    </p:extLst>
  </p:cSld>
  <p:clrMapOvr>
    <a:masterClrMapping/>
  </p:clrMapOvr>
  <p:transition spd="slow" advClick="0" advTm="8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332492"/>
      </p:ext>
    </p:extLst>
  </p:cSld>
  <p:clrMapOvr>
    <a:masterClrMapping/>
  </p:clrMapOvr>
  <p:transition spd="slow" advClick="0" advTm="8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9732"/>
      </p:ext>
    </p:extLst>
  </p:cSld>
  <p:clrMapOvr>
    <a:masterClrMapping/>
  </p:clrMapOvr>
  <p:transition spd="slow" advClick="0" advTm="8000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304572"/>
      </p:ext>
    </p:extLst>
  </p:cSld>
  <p:clrMapOvr>
    <a:masterClrMapping/>
  </p:clrMapOvr>
  <p:transition spd="slow" advClick="0" advTm="8000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995111" cy="428114"/>
          </a:xfrm>
          <a:prstGeom prst="rect">
            <a:avLst/>
          </a:prstGeom>
        </p:spPr>
        <p:txBody>
          <a:bodyPr vert="horz"/>
          <a:lstStyle>
            <a:lvl1pPr algn="l">
              <a:defRPr sz="1800" i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72273598"/>
      </p:ext>
    </p:extLst>
  </p:cSld>
  <p:clrMapOvr>
    <a:masterClrMapping/>
  </p:clrMapOvr>
  <p:transition spd="slow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A83800-BC1D-AB48-B0F9-1239E27AB35A}" type="datetimeFigureOut">
              <a:rPr lang="en-US" smtClean="0"/>
              <a:t>11/9/19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67DA24-5BF5-B54D-9741-A806E11E14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660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 spd="slow" advClick="0" advTm="8000"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7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7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2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8.jpg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g"/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g"/><Relationship Id="rId2" Type="http://schemas.openxmlformats.org/officeDocument/2006/relationships/notesSlide" Target="../notesSlides/notesSlide161.xml"/><Relationship Id="rId1" Type="http://schemas.openxmlformats.org/officeDocument/2006/relationships/slideLayout" Target="../slideLayouts/slideLayout7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162.xml"/><Relationship Id="rId1" Type="http://schemas.openxmlformats.org/officeDocument/2006/relationships/slideLayout" Target="../slideLayouts/slideLayout12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163.xml"/><Relationship Id="rId1" Type="http://schemas.openxmlformats.org/officeDocument/2006/relationships/slideLayout" Target="../slideLayouts/slideLayout12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jpg"/><Relationship Id="rId2" Type="http://schemas.openxmlformats.org/officeDocument/2006/relationships/notesSlide" Target="../notesSlides/notesSlide164.xml"/><Relationship Id="rId1" Type="http://schemas.openxmlformats.org/officeDocument/2006/relationships/slideLayout" Target="../slideLayouts/slideLayout12.xml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jpg"/><Relationship Id="rId2" Type="http://schemas.openxmlformats.org/officeDocument/2006/relationships/notesSlide" Target="../notesSlides/notesSlide165.xml"/><Relationship Id="rId1" Type="http://schemas.openxmlformats.org/officeDocument/2006/relationships/slideLayout" Target="../slideLayouts/slideLayout1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jpg"/><Relationship Id="rId2" Type="http://schemas.openxmlformats.org/officeDocument/2006/relationships/notesSlide" Target="../notesSlides/notesSlide166.xml"/><Relationship Id="rId1" Type="http://schemas.openxmlformats.org/officeDocument/2006/relationships/slideLayout" Target="../slideLayouts/slideLayout1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jpg"/><Relationship Id="rId2" Type="http://schemas.openxmlformats.org/officeDocument/2006/relationships/notesSlide" Target="../notesSlides/notesSlide167.xml"/><Relationship Id="rId1" Type="http://schemas.openxmlformats.org/officeDocument/2006/relationships/slideLayout" Target="../slideLayouts/slideLayout12.xml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jpg"/><Relationship Id="rId2" Type="http://schemas.openxmlformats.org/officeDocument/2006/relationships/notesSlide" Target="../notesSlides/notesSlide168.xml"/><Relationship Id="rId1" Type="http://schemas.openxmlformats.org/officeDocument/2006/relationships/slideLayout" Target="../slideLayouts/slideLayout12.xml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notesSlide" Target="../notesSlides/notesSlide169.xml"/><Relationship Id="rId1" Type="http://schemas.openxmlformats.org/officeDocument/2006/relationships/slideLayout" Target="../slideLayouts/slideLayout12.xml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jpg"/><Relationship Id="rId2" Type="http://schemas.openxmlformats.org/officeDocument/2006/relationships/notesSlide" Target="../notesSlides/notesSlide170.xml"/><Relationship Id="rId1" Type="http://schemas.openxmlformats.org/officeDocument/2006/relationships/slideLayout" Target="../slideLayouts/slideLayout12.xml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jpg"/><Relationship Id="rId2" Type="http://schemas.openxmlformats.org/officeDocument/2006/relationships/notesSlide" Target="../notesSlides/notesSlide171.xml"/><Relationship Id="rId1" Type="http://schemas.openxmlformats.org/officeDocument/2006/relationships/slideLayout" Target="../slideLayouts/slideLayout1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jpg"/><Relationship Id="rId2" Type="http://schemas.openxmlformats.org/officeDocument/2006/relationships/notesSlide" Target="../notesSlides/notesSlide172.xml"/><Relationship Id="rId1" Type="http://schemas.openxmlformats.org/officeDocument/2006/relationships/slideLayout" Target="../slideLayouts/slideLayout12.xml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notesSlide" Target="../notesSlides/notesSlide173.xml"/><Relationship Id="rId1" Type="http://schemas.openxmlformats.org/officeDocument/2006/relationships/slideLayout" Target="../slideLayouts/slideLayout12.xml"/></Relationships>
</file>

<file path=ppt/slides/_rels/slide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jpg"/><Relationship Id="rId2" Type="http://schemas.openxmlformats.org/officeDocument/2006/relationships/notesSlide" Target="../notesSlides/notesSlide174.xml"/><Relationship Id="rId1" Type="http://schemas.openxmlformats.org/officeDocument/2006/relationships/slideLayout" Target="../slideLayouts/slideLayout12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jpg"/><Relationship Id="rId2" Type="http://schemas.openxmlformats.org/officeDocument/2006/relationships/notesSlide" Target="../notesSlides/notesSlide175.xml"/><Relationship Id="rId1" Type="http://schemas.openxmlformats.org/officeDocument/2006/relationships/slideLayout" Target="../slideLayouts/slideLayout12.xml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g"/><Relationship Id="rId2" Type="http://schemas.openxmlformats.org/officeDocument/2006/relationships/notesSlide" Target="../notesSlides/notesSlide176.xml"/><Relationship Id="rId1" Type="http://schemas.openxmlformats.org/officeDocument/2006/relationships/slideLayout" Target="../slideLayouts/slideLayout12.xml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notesSlide" Target="../notesSlides/notesSlide177.xml"/><Relationship Id="rId1" Type="http://schemas.openxmlformats.org/officeDocument/2006/relationships/slideLayout" Target="../slideLayouts/slideLayout12.xml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notesSlide" Target="../notesSlides/notesSlide178.xml"/><Relationship Id="rId1" Type="http://schemas.openxmlformats.org/officeDocument/2006/relationships/slideLayout" Target="../slideLayouts/slideLayout12.xml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notesSlide" Target="../notesSlides/notesSlide179.xml"/><Relationship Id="rId1" Type="http://schemas.openxmlformats.org/officeDocument/2006/relationships/slideLayout" Target="../slideLayouts/slideLayout12.xml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jpg"/><Relationship Id="rId2" Type="http://schemas.openxmlformats.org/officeDocument/2006/relationships/notesSlide" Target="../notesSlides/notesSlide180.xml"/><Relationship Id="rId1" Type="http://schemas.openxmlformats.org/officeDocument/2006/relationships/slideLayout" Target="../slideLayouts/slideLayout12.xml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notesSlide" Target="../notesSlides/notesSlide181.xml"/><Relationship Id="rId1" Type="http://schemas.openxmlformats.org/officeDocument/2006/relationships/slideLayout" Target="../slideLayouts/slideLayout12.xml"/></Relationships>
</file>

<file path=ppt/slides/_rels/slide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jpg"/><Relationship Id="rId1" Type="http://schemas.openxmlformats.org/officeDocument/2006/relationships/slideLayout" Target="../slideLayouts/slideLayout12.xml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g"/><Relationship Id="rId2" Type="http://schemas.openxmlformats.org/officeDocument/2006/relationships/notesSlide" Target="../notesSlides/notesSlide182.xml"/><Relationship Id="rId1" Type="http://schemas.openxmlformats.org/officeDocument/2006/relationships/slideLayout" Target="../slideLayouts/slideLayout12.xml"/></Relationships>
</file>

<file path=ppt/slides/_rels/slide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jpg"/><Relationship Id="rId1" Type="http://schemas.openxmlformats.org/officeDocument/2006/relationships/slideLayout" Target="../slideLayouts/slideLayout12.xml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g"/><Relationship Id="rId2" Type="http://schemas.openxmlformats.org/officeDocument/2006/relationships/notesSlide" Target="../notesSlides/notesSlide183.xml"/><Relationship Id="rId1" Type="http://schemas.openxmlformats.org/officeDocument/2006/relationships/slideLayout" Target="../slideLayouts/slideLayout12.xml"/></Relationships>
</file>

<file path=ppt/slides/_rels/slide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6.jpg"/><Relationship Id="rId1" Type="http://schemas.openxmlformats.org/officeDocument/2006/relationships/slideLayout" Target="../slideLayouts/slideLayout12.xml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g"/><Relationship Id="rId2" Type="http://schemas.openxmlformats.org/officeDocument/2006/relationships/notesSlide" Target="../notesSlides/notesSlide184.xml"/><Relationship Id="rId1" Type="http://schemas.openxmlformats.org/officeDocument/2006/relationships/slideLayout" Target="../slideLayouts/slideLayout12.xml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g"/><Relationship Id="rId2" Type="http://schemas.openxmlformats.org/officeDocument/2006/relationships/notesSlide" Target="../notesSlides/notesSlide185.xml"/><Relationship Id="rId1" Type="http://schemas.openxmlformats.org/officeDocument/2006/relationships/slideLayout" Target="../slideLayouts/slideLayout12.xml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g"/><Relationship Id="rId2" Type="http://schemas.openxmlformats.org/officeDocument/2006/relationships/notesSlide" Target="../notesSlides/notesSlide186.xml"/><Relationship Id="rId1" Type="http://schemas.openxmlformats.org/officeDocument/2006/relationships/slideLayout" Target="../slideLayouts/slideLayout12.xml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g"/><Relationship Id="rId2" Type="http://schemas.openxmlformats.org/officeDocument/2006/relationships/notesSlide" Target="../notesSlides/notesSlide18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eatWallMoonlightAude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3392" y="0"/>
            <a:ext cx="10663001" cy="710955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D9FCD93-F4FB-BA4F-B56A-6F4B0B8DF08D}"/>
              </a:ext>
            </a:extLst>
          </p:cNvPr>
          <p:cNvSpPr txBox="1">
            <a:spLocks/>
          </p:cNvSpPr>
          <p:nvPr/>
        </p:nvSpPr>
        <p:spPr>
          <a:xfrm>
            <a:off x="0" y="121890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Great Wall by moonlight</a:t>
            </a:r>
          </a:p>
        </p:txBody>
      </p:sp>
    </p:spTree>
    <p:extLst>
      <p:ext uri="{BB962C8B-B14F-4D97-AF65-F5344CB8AC3E}">
        <p14:creationId xmlns:p14="http://schemas.microsoft.com/office/powerpoint/2010/main" val="224355025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alo_pano_beletsk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87053" y="638250"/>
            <a:ext cx="11869560" cy="544929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3AC0F07-1AAB-B843-A07C-757D780072EF}"/>
              </a:ext>
            </a:extLst>
          </p:cNvPr>
          <p:cNvSpPr txBox="1">
            <a:spLocks/>
          </p:cNvSpPr>
          <p:nvPr/>
        </p:nvSpPr>
        <p:spPr>
          <a:xfrm>
            <a:off x="180303" y="210136"/>
            <a:ext cx="4840941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Moon halo over Las </a:t>
            </a:r>
            <a:r>
              <a:rPr lang="en-US" sz="1800" i="1" dirty="0" err="1"/>
              <a:t>Campanas</a:t>
            </a:r>
            <a:r>
              <a:rPr lang="en-US" sz="1800" i="1" dirty="0"/>
              <a:t> observatory, Chile</a:t>
            </a:r>
          </a:p>
        </p:txBody>
      </p:sp>
    </p:spTree>
    <p:extLst>
      <p:ext uri="{BB962C8B-B14F-4D97-AF65-F5344CB8AC3E}">
        <p14:creationId xmlns:p14="http://schemas.microsoft.com/office/powerpoint/2010/main" val="220640708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elix_blancoHubble_10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6951133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FD29B6E-BC01-1E4B-9430-22CFE54FFD06}"/>
              </a:ext>
            </a:extLst>
          </p:cNvPr>
          <p:cNvSpPr txBox="1">
            <a:spLocks/>
          </p:cNvSpPr>
          <p:nvPr/>
        </p:nvSpPr>
        <p:spPr>
          <a:xfrm>
            <a:off x="115909" y="160526"/>
            <a:ext cx="4840941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Helix nebula</a:t>
            </a:r>
          </a:p>
        </p:txBody>
      </p:sp>
    </p:spTree>
    <p:extLst>
      <p:ext uri="{BB962C8B-B14F-4D97-AF65-F5344CB8AC3E}">
        <p14:creationId xmlns:p14="http://schemas.microsoft.com/office/powerpoint/2010/main" val="2350472379"/>
      </p:ext>
    </p:extLst>
  </p:cSld>
  <p:clrMapOvr>
    <a:masterClrMapping/>
  </p:clrMapOvr>
  <p:transition spd="slow" advClick="0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n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847055"/>
            <a:ext cx="8229600" cy="812958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2D88DAC-E901-2541-87CA-917C6574D4DC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Multiwavelength composite of Centaurus 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59896652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putnikPlanum_NewHorizons_11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2149"/>
            <a:ext cx="9144000" cy="5935851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25359A23-0622-0847-8B63-875C52826F86}"/>
              </a:ext>
            </a:extLst>
          </p:cNvPr>
          <p:cNvSpPr txBox="1">
            <a:spLocks/>
          </p:cNvSpPr>
          <p:nvPr/>
        </p:nvSpPr>
        <p:spPr>
          <a:xfrm>
            <a:off x="152399" y="172690"/>
            <a:ext cx="4840941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Pluto’s Sputnik Planum, from New Horizons</a:t>
            </a:r>
          </a:p>
        </p:txBody>
      </p:sp>
    </p:spTree>
    <p:extLst>
      <p:ext uri="{BB962C8B-B14F-4D97-AF65-F5344CB8AC3E}">
        <p14:creationId xmlns:p14="http://schemas.microsoft.com/office/powerpoint/2010/main" val="268268127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1995-01-a-full_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541"/>
            <a:ext cx="9144000" cy="9144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81E7CC6-0DF4-C447-9FCC-52D2DF0BBB6F}"/>
              </a:ext>
            </a:extLst>
          </p:cNvPr>
          <p:cNvSpPr txBox="1">
            <a:spLocks/>
          </p:cNvSpPr>
          <p:nvPr/>
        </p:nvSpPr>
        <p:spPr>
          <a:xfrm>
            <a:off x="172993" y="171317"/>
            <a:ext cx="4840941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Cat’s Eye nebula from Hubble</a:t>
            </a:r>
          </a:p>
        </p:txBody>
      </p:sp>
    </p:spTree>
    <p:extLst>
      <p:ext uri="{BB962C8B-B14F-4D97-AF65-F5344CB8AC3E}">
        <p14:creationId xmlns:p14="http://schemas.microsoft.com/office/powerpoint/2010/main" val="223343810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1995-44-a-full_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72490"/>
            <a:ext cx="9144000" cy="901750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2BB37F6-8E38-7E4C-A01F-43C5152D56BC}"/>
              </a:ext>
            </a:extLst>
          </p:cNvPr>
          <p:cNvSpPr txBox="1">
            <a:spLocks/>
          </p:cNvSpPr>
          <p:nvPr/>
        </p:nvSpPr>
        <p:spPr>
          <a:xfrm>
            <a:off x="5540188" y="10757"/>
            <a:ext cx="3453205" cy="8713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i="1" dirty="0"/>
              <a:t>The “Pillars of Creation”  in the Eagle Nebula, M16</a:t>
            </a:r>
          </a:p>
        </p:txBody>
      </p:sp>
    </p:spTree>
    <p:extLst>
      <p:ext uri="{BB962C8B-B14F-4D97-AF65-F5344CB8AC3E}">
        <p14:creationId xmlns:p14="http://schemas.microsoft.com/office/powerpoint/2010/main" val="278532252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1-28-b-full_jp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8227"/>
            <a:ext cx="9144000" cy="724374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50DC756-B02D-974A-8C81-2AEA5875CB6D}"/>
              </a:ext>
            </a:extLst>
          </p:cNvPr>
          <p:cNvSpPr txBox="1">
            <a:spLocks/>
          </p:cNvSpPr>
          <p:nvPr/>
        </p:nvSpPr>
        <p:spPr>
          <a:xfrm>
            <a:off x="247134" y="257813"/>
            <a:ext cx="3286898" cy="96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Gaseous bubble in the core of galaxy NGC 3079</a:t>
            </a:r>
          </a:p>
        </p:txBody>
      </p:sp>
    </p:spTree>
    <p:extLst>
      <p:ext uri="{BB962C8B-B14F-4D97-AF65-F5344CB8AC3E}">
        <p14:creationId xmlns:p14="http://schemas.microsoft.com/office/powerpoint/2010/main" val="389132083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ro_earthrise.jpg.CROP.original-origina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9415"/>
            <a:ext cx="9390515" cy="939051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36C864D-6C77-3F47-8AE3-344A2745C167}"/>
              </a:ext>
            </a:extLst>
          </p:cNvPr>
          <p:cNvSpPr txBox="1">
            <a:spLocks/>
          </p:cNvSpPr>
          <p:nvPr/>
        </p:nvSpPr>
        <p:spPr>
          <a:xfrm>
            <a:off x="271462" y="488731"/>
            <a:ext cx="2969703" cy="854295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Earthrise from the Lunar Reconnaissance Orbiter</a:t>
            </a:r>
          </a:p>
        </p:txBody>
      </p:sp>
    </p:spTree>
    <p:extLst>
      <p:ext uri="{BB962C8B-B14F-4D97-AF65-F5344CB8AC3E}">
        <p14:creationId xmlns:p14="http://schemas.microsoft.com/office/powerpoint/2010/main" val="387373344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2-11-d-pr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23940" y="171611"/>
            <a:ext cx="14879974" cy="6858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381A33E6-C3A1-3945-B516-7A0FE853747C}"/>
              </a:ext>
            </a:extLst>
          </p:cNvPr>
          <p:cNvSpPr txBox="1">
            <a:spLocks/>
          </p:cNvSpPr>
          <p:nvPr/>
        </p:nvSpPr>
        <p:spPr>
          <a:xfrm>
            <a:off x="203200" y="393737"/>
            <a:ext cx="4213654" cy="96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Mice (NGC 4676): Colliding galaxies with tails of stars and gas</a:t>
            </a:r>
          </a:p>
        </p:txBody>
      </p:sp>
    </p:spTree>
    <p:extLst>
      <p:ext uri="{BB962C8B-B14F-4D97-AF65-F5344CB8AC3E}">
        <p14:creationId xmlns:p14="http://schemas.microsoft.com/office/powerpoint/2010/main" val="218299995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4-10-a-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3083" y="-197946"/>
            <a:ext cx="6678425" cy="730881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00977D9-DB46-CA4D-BE6A-6A083C65248A}"/>
              </a:ext>
            </a:extLst>
          </p:cNvPr>
          <p:cNvSpPr txBox="1">
            <a:spLocks/>
          </p:cNvSpPr>
          <p:nvPr/>
        </p:nvSpPr>
        <p:spPr>
          <a:xfrm>
            <a:off x="304838" y="307240"/>
            <a:ext cx="2969703" cy="3970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V838 </a:t>
            </a:r>
            <a:r>
              <a:rPr lang="en-US" sz="1800" i="1" dirty="0" err="1"/>
              <a:t>Monocerotis</a:t>
            </a:r>
            <a:r>
              <a:rPr lang="en-US" sz="1800" i="1" dirty="0"/>
              <a:t> light echo</a:t>
            </a:r>
          </a:p>
        </p:txBody>
      </p:sp>
    </p:spTree>
    <p:extLst>
      <p:ext uri="{BB962C8B-B14F-4D97-AF65-F5344CB8AC3E}">
        <p14:creationId xmlns:p14="http://schemas.microsoft.com/office/powerpoint/2010/main" val="141338609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0-13-a-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4437" y="-492381"/>
            <a:ext cx="9268437" cy="852696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0F6877D-D8A1-8540-BE69-8461BE961C04}"/>
              </a:ext>
            </a:extLst>
          </p:cNvPr>
          <p:cNvSpPr txBox="1">
            <a:spLocks/>
          </p:cNvSpPr>
          <p:nvPr/>
        </p:nvSpPr>
        <p:spPr>
          <a:xfrm>
            <a:off x="304838" y="307240"/>
            <a:ext cx="3414546" cy="96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Newborn stars in pillars of gas in the Carina Nebula</a:t>
            </a:r>
          </a:p>
        </p:txBody>
      </p:sp>
    </p:spTree>
    <p:extLst>
      <p:ext uri="{BB962C8B-B14F-4D97-AF65-F5344CB8AC3E}">
        <p14:creationId xmlns:p14="http://schemas.microsoft.com/office/powerpoint/2010/main" val="223149316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s044e022682Jap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5025" y="268142"/>
            <a:ext cx="9900859" cy="6589858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F510AE97-068A-CE4D-BDB7-D8D5582F633F}"/>
              </a:ext>
            </a:extLst>
          </p:cNvPr>
          <p:cNvSpPr txBox="1">
            <a:spLocks/>
          </p:cNvSpPr>
          <p:nvPr/>
        </p:nvSpPr>
        <p:spPr>
          <a:xfrm>
            <a:off x="5914806" y="480235"/>
            <a:ext cx="2969703" cy="397095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i="1" dirty="0"/>
              <a:t>Tokyo from the ISS</a:t>
            </a:r>
          </a:p>
        </p:txBody>
      </p:sp>
    </p:spTree>
    <p:extLst>
      <p:ext uri="{BB962C8B-B14F-4D97-AF65-F5344CB8AC3E}">
        <p14:creationId xmlns:p14="http://schemas.microsoft.com/office/powerpoint/2010/main" val="88630215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5-12-a-pr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31965"/>
            <a:ext cx="9466883" cy="654458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13B9384-E484-D549-BA1B-D024B83B05D7}"/>
              </a:ext>
            </a:extLst>
          </p:cNvPr>
          <p:cNvSpPr txBox="1">
            <a:spLocks/>
          </p:cNvSpPr>
          <p:nvPr/>
        </p:nvSpPr>
        <p:spPr>
          <a:xfrm>
            <a:off x="304838" y="307240"/>
            <a:ext cx="4213654" cy="965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Whirlpool galaxy, M51</a:t>
            </a:r>
          </a:p>
        </p:txBody>
      </p:sp>
    </p:spTree>
    <p:extLst>
      <p:ext uri="{BB962C8B-B14F-4D97-AF65-F5344CB8AC3E}">
        <p14:creationId xmlns:p14="http://schemas.microsoft.com/office/powerpoint/2010/main" val="405898206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6-46-a-pr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74" y="0"/>
            <a:ext cx="8229600" cy="814855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5F0B2E1E-ACF1-194E-9606-ACED83066F04}"/>
              </a:ext>
            </a:extLst>
          </p:cNvPr>
          <p:cNvSpPr txBox="1">
            <a:spLocks/>
          </p:cNvSpPr>
          <p:nvPr/>
        </p:nvSpPr>
        <p:spPr>
          <a:xfrm>
            <a:off x="242775" y="233101"/>
            <a:ext cx="2475711" cy="1089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Antennae galaxies in collision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2556054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shole2_hirise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97672E6-4A30-EB4B-9703-5C6929C64872}"/>
              </a:ext>
            </a:extLst>
          </p:cNvPr>
          <p:cNvSpPr txBox="1">
            <a:spLocks/>
          </p:cNvSpPr>
          <p:nvPr/>
        </p:nvSpPr>
        <p:spPr>
          <a:xfrm>
            <a:off x="96819" y="121889"/>
            <a:ext cx="4635820" cy="9037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>
                <a:solidFill>
                  <a:schemeClr val="bg1"/>
                </a:solidFill>
              </a:rPr>
              <a:t>A hole in Mars: underground cavern on the slopes of </a:t>
            </a:r>
            <a:r>
              <a:rPr lang="en-AU" sz="1800" i="1" dirty="0" err="1">
                <a:solidFill>
                  <a:schemeClr val="bg1"/>
                </a:solidFill>
              </a:rPr>
              <a:t>Pavonis</a:t>
            </a:r>
            <a:r>
              <a:rPr lang="en-AU" sz="1800" i="1" dirty="0">
                <a:solidFill>
                  <a:schemeClr val="bg1"/>
                </a:solidFill>
              </a:rPr>
              <a:t> Mons</a:t>
            </a:r>
            <a:endParaRPr lang="en-US" sz="18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82334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7-10-a-prin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98588" cy="719203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D5EA9445-11A8-E749-821E-C330F9836157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mysterious rings of Supernova 1987A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53357244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9-14-a-x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96420" y="0"/>
            <a:ext cx="11846477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70773127-FA18-C84A-898A-9B47B102871A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Galaxy triplet Arp 274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40674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9-18-d-x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6075" y="0"/>
            <a:ext cx="9652000" cy="697759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D7E6AD9-E364-0340-BA6C-9C3D585CE56B}"/>
              </a:ext>
            </a:extLst>
          </p:cNvPr>
          <p:cNvSpPr txBox="1">
            <a:spLocks/>
          </p:cNvSpPr>
          <p:nvPr/>
        </p:nvSpPr>
        <p:spPr>
          <a:xfrm>
            <a:off x="96818" y="282528"/>
            <a:ext cx="5766099" cy="42811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Hot gas and dark matter in the “Bullet cluster”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53998552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09-28-a-prin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8" t="20717" r="3325" b="21264"/>
          <a:stretch/>
        </p:blipFill>
        <p:spPr>
          <a:xfrm>
            <a:off x="-1471276" y="748653"/>
            <a:ext cx="12340752" cy="610934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5C8D33B-4FD3-8F44-AC6A-80F7364BC9C0}"/>
              </a:ext>
            </a:extLst>
          </p:cNvPr>
          <p:cNvSpPr txBox="1">
            <a:spLocks/>
          </p:cNvSpPr>
          <p:nvPr/>
        </p:nvSpPr>
        <p:spPr>
          <a:xfrm>
            <a:off x="208028" y="208387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Multi-wavelength view of the centre of the Milky Way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1183756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2-01-a-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268437" cy="741475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74C847A0-558E-5F45-BB47-5D09888E185C}"/>
              </a:ext>
            </a:extLst>
          </p:cNvPr>
          <p:cNvSpPr txBox="1">
            <a:spLocks/>
          </p:cNvSpPr>
          <p:nvPr/>
        </p:nvSpPr>
        <p:spPr>
          <a:xfrm>
            <a:off x="96818" y="28252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heart of the “Tarantula Nebula” in the LMC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87704016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3-12-a-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558188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46D9C9E2-483B-0E43-AB1B-FA478013A964}"/>
              </a:ext>
            </a:extLst>
          </p:cNvPr>
          <p:cNvSpPr txBox="1">
            <a:spLocks/>
          </p:cNvSpPr>
          <p:nvPr/>
        </p:nvSpPr>
        <p:spPr>
          <a:xfrm>
            <a:off x="96818" y="28252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Infrared view of the Horsehead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07546359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3-23-a-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925171"/>
            <a:ext cx="9144000" cy="1201576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FD1E837-0345-304E-82E0-76145D4A635E}"/>
              </a:ext>
            </a:extLst>
          </p:cNvPr>
          <p:cNvSpPr txBox="1">
            <a:spLocks/>
          </p:cNvSpPr>
          <p:nvPr/>
        </p:nvSpPr>
        <p:spPr>
          <a:xfrm>
            <a:off x="96818" y="28252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Cosmic penguin: colliding galaxies Arp 142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5569203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4-01-a-large_we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19014"/>
            <a:ext cx="9144000" cy="1019777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3D7DB974-8C18-D749-A6FB-F3FB87F4D243}"/>
              </a:ext>
            </a:extLst>
          </p:cNvPr>
          <p:cNvSpPr txBox="1">
            <a:spLocks/>
          </p:cNvSpPr>
          <p:nvPr/>
        </p:nvSpPr>
        <p:spPr>
          <a:xfrm>
            <a:off x="96818" y="282528"/>
            <a:ext cx="5766099" cy="42811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Massive galaxy cluster Abell 2744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41583277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ss-wakata-clouds-oce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7627" cy="609218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18A30FE-FFFF-9C47-8E13-D407ADDAB67B}"/>
              </a:ext>
            </a:extLst>
          </p:cNvPr>
          <p:cNvSpPr txBox="1">
            <a:spLocks/>
          </p:cNvSpPr>
          <p:nvPr/>
        </p:nvSpPr>
        <p:spPr>
          <a:xfrm>
            <a:off x="195672" y="6092186"/>
            <a:ext cx="5766099" cy="42811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Clouds and shadows from the ISS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80739051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4-18_n2174rotate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57994"/>
            <a:ext cx="9144000" cy="1066010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E77FBA3-637B-A84E-9D8B-680B37CBA518}"/>
              </a:ext>
            </a:extLst>
          </p:cNvPr>
          <p:cNvSpPr txBox="1">
            <a:spLocks/>
          </p:cNvSpPr>
          <p:nvPr/>
        </p:nvSpPr>
        <p:spPr>
          <a:xfrm>
            <a:off x="96818" y="28252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Skyscape of star formation at the edge of NGC 2174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2487939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-2015-42-a-fullHH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685"/>
            <a:ext cx="9144000" cy="1083403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D8F0CD3A-CA64-8C45-B95F-F1B35C00C18E}"/>
              </a:ext>
            </a:extLst>
          </p:cNvPr>
          <p:cNvSpPr txBox="1">
            <a:spLocks/>
          </p:cNvSpPr>
          <p:nvPr/>
        </p:nvSpPr>
        <p:spPr>
          <a:xfrm>
            <a:off x="208029" y="6176701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Jets from a newborn star HH24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55843469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1767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F04BB5A-05ED-1A42-9E53-5E2ACB6E38D4}"/>
              </a:ext>
            </a:extLst>
          </p:cNvPr>
          <p:cNvSpPr txBox="1">
            <a:spLocks/>
          </p:cNvSpPr>
          <p:nvPr/>
        </p:nvSpPr>
        <p:spPr>
          <a:xfrm>
            <a:off x="236667" y="150607"/>
            <a:ext cx="396462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 Dunes on the rim of the Hellas Basin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28370464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410_WISEantonucci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357" y="-291739"/>
            <a:ext cx="9225802" cy="768816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FD755BA-70BA-364A-83D6-F42FE85272F1}"/>
              </a:ext>
            </a:extLst>
          </p:cNvPr>
          <p:cNvSpPr txBox="1">
            <a:spLocks/>
          </p:cNvSpPr>
          <p:nvPr/>
        </p:nvSpPr>
        <p:spPr>
          <a:xfrm>
            <a:off x="282169" y="30724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 formation in the Tadpole Nebula  IC410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75262844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p240_HubbleKotsiopulos_161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" y="0"/>
            <a:ext cx="9141574" cy="727710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54774D68-7127-8946-B2D3-E834178D5937}"/>
              </a:ext>
            </a:extLst>
          </p:cNvPr>
          <p:cNvSpPr txBox="1">
            <a:spLocks/>
          </p:cNvSpPr>
          <p:nvPr/>
        </p:nvSpPr>
        <p:spPr>
          <a:xfrm>
            <a:off x="331595" y="607784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Arp 240: a bridge between spiral galaxies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99079032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353000-3x2-940x6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954"/>
            <a:ext cx="9144000" cy="6099243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96E25B00-0DC0-E944-B28D-2FCD32906B33}"/>
              </a:ext>
            </a:extLst>
          </p:cNvPr>
          <p:cNvSpPr txBox="1">
            <a:spLocks/>
          </p:cNvSpPr>
          <p:nvPr/>
        </p:nvSpPr>
        <p:spPr>
          <a:xfrm>
            <a:off x="305837" y="611319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Pluto’s hazy atmosphere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677537349"/>
      </p:ext>
    </p:extLst>
  </p:cSld>
  <p:clrMapOvr>
    <a:masterClrMapping/>
  </p:clrMapOvr>
  <p:transition spd="slow"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1848_WISEantonucci_18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21867" y="0"/>
            <a:ext cx="13400990" cy="700172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DE5E91B6-4ACD-1442-9EB4-0FDB3993C39B}"/>
              </a:ext>
            </a:extLst>
          </p:cNvPr>
          <p:cNvSpPr txBox="1">
            <a:spLocks/>
          </p:cNvSpPr>
          <p:nvPr/>
        </p:nvSpPr>
        <p:spPr>
          <a:xfrm>
            <a:off x="0" y="6429886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Massive stars forming in the nebula IC 1848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5038365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s atmosphe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43160"/>
            <a:ext cx="9144000" cy="10270624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CDCF1DEA-8074-8044-A7CF-B4D552EE14BD}"/>
              </a:ext>
            </a:extLst>
          </p:cNvPr>
          <p:cNvSpPr txBox="1">
            <a:spLocks/>
          </p:cNvSpPr>
          <p:nvPr/>
        </p:nvSpPr>
        <p:spPr>
          <a:xfrm>
            <a:off x="282169" y="30724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Mars’ atmosphere, from Viking 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77946462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C2944_Campbell_18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2461"/>
            <a:ext cx="9356187" cy="7448018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7FA65644-7273-0D41-B7DE-742879A86FB2}"/>
              </a:ext>
            </a:extLst>
          </p:cNvPr>
          <p:cNvSpPr txBox="1">
            <a:spLocks/>
          </p:cNvSpPr>
          <p:nvPr/>
        </p:nvSpPr>
        <p:spPr>
          <a:xfrm>
            <a:off x="208029" y="6201415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Stars and gas in the “Running Chicken Nebula” IC2944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1868602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ras20324_hubble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358513" cy="7018885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A0F6DE06-377A-C042-9C19-18BB1B77E6FD}"/>
              </a:ext>
            </a:extLst>
          </p:cNvPr>
          <p:cNvSpPr txBox="1">
            <a:spLocks/>
          </p:cNvSpPr>
          <p:nvPr/>
        </p:nvSpPr>
        <p:spPr>
          <a:xfrm>
            <a:off x="282169" y="30724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Evaporating protostar IRAS 20324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9483808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ionwisps_colombari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5321" y="0"/>
            <a:ext cx="10810639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E20A279B-1EC3-B94A-8B39-196D7197A636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Horsehead and Orion nebulas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0034116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oichi-wakata-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9375" y="0"/>
            <a:ext cx="10636943" cy="7053207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936F1CC9-8349-4248-A5C4-E08B52867EE8}"/>
              </a:ext>
            </a:extLst>
          </p:cNvPr>
          <p:cNvSpPr txBox="1">
            <a:spLocks/>
          </p:cNvSpPr>
          <p:nvPr/>
        </p:nvSpPr>
        <p:spPr>
          <a:xfrm>
            <a:off x="282169" y="307241"/>
            <a:ext cx="3597853" cy="97786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Crescent moon rising over the limb of the Earth, as seen from the ISS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6859709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mc_fairbairn1824x0_q100_waterm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135829" cy="700172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50F29227-5230-E944-B1E0-93807F84359F}"/>
              </a:ext>
            </a:extLst>
          </p:cNvPr>
          <p:cNvSpPr txBox="1">
            <a:spLocks/>
          </p:cNvSpPr>
          <p:nvPr/>
        </p:nvSpPr>
        <p:spPr>
          <a:xfrm>
            <a:off x="282169" y="30724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Large </a:t>
            </a:r>
            <a:r>
              <a:rPr lang="en-AU" sz="1800" i="1" dirty="0" err="1"/>
              <a:t>Magellanic</a:t>
            </a:r>
            <a:r>
              <a:rPr lang="en-AU" sz="1800" i="1" dirty="0"/>
              <a:t> Cloud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25135058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upiterHST1522b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06702" y="0"/>
            <a:ext cx="15454648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C42F22A-4174-924B-A090-1F0199867679}"/>
              </a:ext>
            </a:extLst>
          </p:cNvPr>
          <p:cNvSpPr txBox="1">
            <a:spLocks/>
          </p:cNvSpPr>
          <p:nvPr/>
        </p:nvSpPr>
        <p:spPr>
          <a:xfrm>
            <a:off x="282169" y="30724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Jupiter’s cloudy bands from Hubble</a:t>
            </a:r>
          </a:p>
        </p:txBody>
      </p:sp>
    </p:spTree>
    <p:extLst>
      <p:ext uri="{BB962C8B-B14F-4D97-AF65-F5344CB8AC3E}">
        <p14:creationId xmlns:p14="http://schemas.microsoft.com/office/powerpoint/2010/main" val="177480278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B7ACCA3-9317-194A-9014-F6BA2B4919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357"/>
            <a:ext cx="10671086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C42F22A-4174-924B-A090-1F0199867679}"/>
              </a:ext>
            </a:extLst>
          </p:cNvPr>
          <p:cNvSpPr txBox="1">
            <a:spLocks/>
          </p:cNvSpPr>
          <p:nvPr/>
        </p:nvSpPr>
        <p:spPr>
          <a:xfrm>
            <a:off x="1348969" y="341109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Cherenkov Telescope on La Palma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11591242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31-SW-Subaru-HST-S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0980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30BF018-64A4-F047-A02F-9F63927536F3}"/>
              </a:ext>
            </a:extLst>
          </p:cNvPr>
          <p:cNvSpPr txBox="1">
            <a:spLocks/>
          </p:cNvSpPr>
          <p:nvPr/>
        </p:nvSpPr>
        <p:spPr>
          <a:xfrm>
            <a:off x="271848" y="6207464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 formation in the Andromeda Galaxy M31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10896498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43_mmirsBeletskyChilingaria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417553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8A630FB-73F2-5245-8BCF-2CB4D28E022C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 forming region M43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47722150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sHirise950_ESP_035143_132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622" y="0"/>
            <a:ext cx="10968181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E7035E22-9D57-BB41-BD0B-251932411B8D}"/>
              </a:ext>
            </a:extLst>
          </p:cNvPr>
          <p:cNvSpPr txBox="1">
            <a:spLocks/>
          </p:cNvSpPr>
          <p:nvPr/>
        </p:nvSpPr>
        <p:spPr>
          <a:xfrm>
            <a:off x="0" y="369026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Sand dunes on Mars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155068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45_colombari_26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8154" y="-1"/>
            <a:ext cx="10472885" cy="698456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775B8D3-2E8F-944E-9A24-BB454BB06237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Pleiades star cluster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19607883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0230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277" y="0"/>
            <a:ext cx="685800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C5D5D852-8B49-3D40-AB79-5A4A058E5176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Jupiter’s moon Io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2850311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94_hst1542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2657"/>
            <a:ext cx="9144000" cy="895235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ACA3934-E242-EE4C-B0C2-4BB254074F95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Starburst galaxy Messier 94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6316857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s_RhoOphiuchi_2016-08-26s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6478" y="-1870498"/>
            <a:ext cx="9360478" cy="9168515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7687E72-8495-2645-B6F0-978C965E3D8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Mars, Antares and the Rho </a:t>
            </a:r>
            <a:r>
              <a:rPr lang="en-AU" sz="1800" i="1" dirty="0" err="1"/>
              <a:t>Ophiuchi</a:t>
            </a:r>
            <a:r>
              <a:rPr lang="en-AU" sz="1800" i="1" dirty="0"/>
              <a:t> cloud complex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99950429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41FC816-7736-4646-97CC-5703647CD6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61951"/>
            <a:ext cx="9144000" cy="8654143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7687E72-8495-2645-B6F0-978C965E3D8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halo of the Cat’s Eye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95564685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rtianDustDevil_mro_18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91145" y="0"/>
            <a:ext cx="9735145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CC72EC2D-AA99-D743-B0D2-0708D0484531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Dust devil on Mars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21391741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unaKeaPan_black_5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13651" y="1132692"/>
            <a:ext cx="11570894" cy="507962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00B68FC-D692-8E40-AED7-B51EF546E04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Milky Way above Mauna Kea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21753221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on_Mercury_beletsk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92" y="-780918"/>
            <a:ext cx="5525438" cy="763891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C976DCB-4829-5746-859F-2291FB4F81F7}"/>
              </a:ext>
            </a:extLst>
          </p:cNvPr>
          <p:cNvSpPr txBox="1">
            <a:spLocks/>
          </p:cNvSpPr>
          <p:nvPr/>
        </p:nvSpPr>
        <p:spPr>
          <a:xfrm>
            <a:off x="210065" y="288577"/>
            <a:ext cx="2761736" cy="7686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Mercury and the Moon from Las </a:t>
            </a:r>
            <a:r>
              <a:rPr lang="en-AU" sz="1800" i="1" dirty="0" err="1"/>
              <a:t>Campanas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59629417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ic405s_2bloc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51"/>
            <a:ext cx="9194314" cy="9139149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793E6970-0769-3C48-89D7-81A438FA4F7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Flaming Star nebula, IC405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13155137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onJupiter_Fattinnanzi_20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3033"/>
            <a:ext cx="10624142" cy="7081033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75BD418-07B7-434A-8639-A71A9B8F3F3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Jupiter and its moons emerge from behind the Moon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6612938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w_5000m_beletsky9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663" y="0"/>
            <a:ext cx="685800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E794A72-67E7-B94C-91A4-A05529222D11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Milky Way over ALMA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63133518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-6888-6-3-16MillerWalker20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498" y="-566255"/>
            <a:ext cx="9493497" cy="791279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0D48149-6C81-ED4B-8263-E8997D7F8C89}"/>
              </a:ext>
            </a:extLst>
          </p:cNvPr>
          <p:cNvSpPr txBox="1">
            <a:spLocks/>
          </p:cNvSpPr>
          <p:nvPr/>
        </p:nvSpPr>
        <p:spPr>
          <a:xfrm>
            <a:off x="0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Crescent Nebula, NGC 6888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4208566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CPtreeLosada9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931" y="0"/>
            <a:ext cx="10292418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EDACDFF-3E1F-B948-BE20-25E48350AB39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 trails around the north celestial pole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68745465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290_hst_b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08467"/>
            <a:ext cx="9144000" cy="9144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C2EDEF9A-276E-C243-8D63-D8EE5193EF7A}"/>
              </a:ext>
            </a:extLst>
          </p:cNvPr>
          <p:cNvSpPr txBox="1">
            <a:spLocks/>
          </p:cNvSpPr>
          <p:nvPr/>
        </p:nvSpPr>
        <p:spPr>
          <a:xfrm>
            <a:off x="210065" y="288577"/>
            <a:ext cx="2247385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Open cluster NGC 290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78892838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18_11912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4767" y="0"/>
            <a:ext cx="11527030" cy="6858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9BE40423-E92C-ED42-B943-BF911E79EB2C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Rhea in front of Saturn and its rings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7124954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1309Jeff_fu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696" y="-154390"/>
            <a:ext cx="9526878" cy="701238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958BB42-6679-6B47-8F57-5736F603F256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Spiral galaxy NGC 1309 and friends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48728870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eptune-South-Pole-Voyager-2_2327x16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2620" y="-514772"/>
            <a:ext cx="10273318" cy="737277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E9314E2B-1F30-2A4E-8FB1-ED112FF4A9C4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Crescent Neptune and rings from Voyager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83213616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1333_Howard23_9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006" y="-978122"/>
            <a:ext cx="9442006" cy="872861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3F3BA5D-3BEB-9D48-884B-F5386D2037CC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Reflection from star dust: nebula NGC 1333</a:t>
            </a:r>
          </a:p>
          <a:p>
            <a:pPr marL="0" indent="0">
              <a:buNone/>
            </a:pP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1659532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1672_HubbleCooper_189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1931" y="0"/>
            <a:ext cx="9928669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D6287F4-F14C-FC45-A697-8A5E56041A1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Barred spiral galaxy NGC 1672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5264394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ionNebula_ESO_4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943" y="0"/>
            <a:ext cx="9372943" cy="7104691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6FD620E-360B-C145-B5C3-C3E01EA57754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Infrared view of the Orion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7192798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WUluruTafreshi_MG_6685P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326" y="-599569"/>
            <a:ext cx="6062044" cy="745756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945756D-0204-144D-A918-2FE2FF3C1349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Milky Way over Uluru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0018044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2736NBbicolor_1250_Jurasevic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60" y="-1491230"/>
            <a:ext cx="9549280" cy="954928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7D91B849-C324-2E4C-B8AA-FDCA4530FAE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Pencil nebula, part of the Vela supernova remnant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32260128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2841c_hst_s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14248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CC8D8D4E-ABB3-1448-96C8-51344AA7BA5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inner regions of galaxy NGC 2841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46687975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elix_SpitzerSchmidt_465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0294" y="15624"/>
            <a:ext cx="9848873" cy="6842375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1067141C-9002-E043-A96D-AC9AD5BCE531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Infrared view of the Helix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19191165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permoon beckons in the new year">
            <a:extLst>
              <a:ext uri="{FF2B5EF4-FFF2-40B4-BE49-F238E27FC236}">
                <a16:creationId xmlns:a16="http://schemas.microsoft.com/office/drawing/2014/main" id="{6AC707F4-EEDD-EA41-987D-B5E199EC2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0302" y="0"/>
            <a:ext cx="10394302" cy="69349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53E1ADD-8B56-604C-AC6F-AF1771A78C72}"/>
              </a:ext>
            </a:extLst>
          </p:cNvPr>
          <p:cNvSpPr txBox="1">
            <a:spLocks/>
          </p:cNvSpPr>
          <p:nvPr/>
        </p:nvSpPr>
        <p:spPr>
          <a:xfrm>
            <a:off x="184307" y="314333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“</a:t>
            </a:r>
            <a:r>
              <a:rPr lang="en-AU" sz="1800" i="1" dirty="0" err="1"/>
              <a:t>Supermoon</a:t>
            </a:r>
            <a:r>
              <a:rPr lang="en-AU" sz="1800" i="1" dirty="0"/>
              <a:t>” over Cerro </a:t>
            </a:r>
            <a:r>
              <a:rPr lang="en-AU" sz="1800" i="1" dirty="0" err="1"/>
              <a:t>Armazones</a:t>
            </a:r>
            <a:r>
              <a:rPr lang="en-AU" sz="1800" i="1" dirty="0"/>
              <a:t>, future site of the ELT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087512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4921_colombari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3376"/>
            <a:ext cx="9144000" cy="719137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175246F-2A10-2B4B-87BB-0461511E16CD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Spiral galaxy NGC 4921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45948531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5291_c80aSchedler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5544" cy="785977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A8BDAF0-EE33-FB45-9E0A-84E236F8BFD0}"/>
              </a:ext>
            </a:extLst>
          </p:cNvPr>
          <p:cNvSpPr txBox="1">
            <a:spLocks/>
          </p:cNvSpPr>
          <p:nvPr/>
        </p:nvSpPr>
        <p:spPr>
          <a:xfrm>
            <a:off x="3038989" y="40287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Debris from colliding galaxies: NGC 5291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33302265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0287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9352" y="-188711"/>
            <a:ext cx="8229600" cy="7900086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FE14BB59-141F-9C41-B40F-472FC9433FCA}"/>
              </a:ext>
            </a:extLst>
          </p:cNvPr>
          <p:cNvSpPr txBox="1">
            <a:spLocks/>
          </p:cNvSpPr>
          <p:nvPr/>
        </p:nvSpPr>
        <p:spPr>
          <a:xfrm>
            <a:off x="3038989" y="402878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Io in front of Jupiter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900121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7023Walker9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7464"/>
            <a:ext cx="8998455" cy="902844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97BC8AE-E186-474B-BAF9-19634532F53E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Dusty nebula NGC 7023 around a hot young star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7811089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170AD1-FDD8-5B47-BFD8-2AECA56C7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875" y="-1"/>
            <a:ext cx="10396178" cy="712946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97BC8AE-E186-474B-BAF9-19634532F53E}"/>
              </a:ext>
            </a:extLst>
          </p:cNvPr>
          <p:cNvSpPr txBox="1">
            <a:spLocks/>
          </p:cNvSpPr>
          <p:nvPr/>
        </p:nvSpPr>
        <p:spPr>
          <a:xfrm>
            <a:off x="181489" y="5960714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Space shuttle Endeavour approaching the ISS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2115637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7129-Subaru-Composite-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0842" y="-463288"/>
            <a:ext cx="9424842" cy="7652971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51D07A07-845D-EE48-AA69-D6A618AE256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Stellar nursery NGC 7129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78386368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-02c-99-hi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5882" y="274638"/>
            <a:ext cx="4412317" cy="645901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53E1ADD-8B56-604C-AC6F-AF1771A78C7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Crescent moon from ESO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7783982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7318_HubblePriego_26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9389" y="0"/>
            <a:ext cx="9673389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68D145A-C2B6-7247-82B2-C99E2CDA465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Colliding galaxies in Stephan's Quintet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785463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196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39762"/>
            <a:ext cx="9144000" cy="9144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CEFC18A0-6192-FA4A-BFB7-AEBF0B27397D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Enceladus’ icy pole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4199307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tatLibNeb_Mazlin_30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2511" y="43822"/>
            <a:ext cx="10288734" cy="6814178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976604B5-F5F0-D340-8C1C-2F16C537D49D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Statue of Liberty nebula NGC 3576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43309213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enusArch_Horalek_1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704475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C1E5FA36-EB9E-9949-AA82-4BC529A691EE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Venus under the </a:t>
            </a:r>
            <a:r>
              <a:rPr lang="en-AU" sz="1800" i="1" dirty="0" err="1"/>
              <a:t>Spitzkoppe</a:t>
            </a:r>
            <a:r>
              <a:rPr lang="en-AU" sz="1800" i="1" dirty="0"/>
              <a:t> Arch, Namibia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4376428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0774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76" y="0"/>
            <a:ext cx="6777779" cy="703604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880D73E-55ED-174D-A5E7-2CD15ACAA8E5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Icy Dione in front of Saturn, with rings and shadows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06285481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33_brc_lrgb_ha_hiresPiva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81465" y="0"/>
            <a:ext cx="11836893" cy="685800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90269A37-0E7C-AC49-93F3-836E094603C9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Hydrogen clouds in M33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57710244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7331fieldAeW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250" y="0"/>
            <a:ext cx="9269250" cy="741359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9CA02D81-60A7-F54D-8D94-88DBE1E3FBB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Galaxies in Pegasus: NGC 7331 and Stephan’s Quintet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8343170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7714_hubble_3269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008394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ECE671F-5AC5-584C-879A-533BA13D0704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NGC 7714: remains of a collision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2528650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ngc7822_WISEantonucci_1080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0118361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B11CF3B-58B0-1B42-8274-D3BC00519AE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Stars and dust pillars in NGC 7822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64519350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bsMntsUni_dmitriev_128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78552"/>
            <a:ext cx="9144000" cy="742235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059ECD8-046A-3D4A-A955-4EA70645873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Stars and clouds above the Caucasus Mountains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63981075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ccultation-of-Jupiter-©-Sebastián-Guillermaz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13365" y="0"/>
            <a:ext cx="12157365" cy="6858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17859B78-F61D-EA4B-BA4F-E904C07BBCE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Occultation of Jupiter in the daytime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3288157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rion_SpitzerCzernetz_2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71716" y="0"/>
            <a:ext cx="12782853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1318EBA-067B-F747-BAF3-EB7C03D332B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Orion Nebula in visible and infrared light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57754354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03_10458_1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62507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9F12EAD-B919-7D4B-B9F1-DDB617E8375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Saturn’s icy moon Rhea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6608169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verTheTop_Perrot9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59992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5C0796FD-4C09-7647-ABC0-49582CACAFF9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Milky Way over Réunion Island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81589878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licanIC5067close_colombari_q100_waterma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302765" cy="738508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73C675FD-80A2-B547-8A55-5A06E8550ABA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Newborn stars sculpting dust in the Pelican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2670639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erseidsRadiant_Goldpaint_11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457" y="0"/>
            <a:ext cx="10291678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A5E1410-95D0-B446-8492-7B1F3388BE9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 err="1"/>
              <a:t>Perseid</a:t>
            </a:r>
            <a:r>
              <a:rPr lang="en-AU" sz="1800" i="1" dirty="0"/>
              <a:t> meteors over Mount Shasta, California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3441699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-02a-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940861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9AA7418-6EE4-4C4E-A39E-E9FC6EA0CAC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Horsehead Nebula from ESO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71058639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hot-33a-03-fullre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95" y="-120128"/>
            <a:ext cx="8229600" cy="821169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D4DFB7FB-BB84-3D49-85CA-E6422000DF58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Barred spiral galaxy NGC 613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56133202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15_7767_1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5898" cy="595489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8304C48-153F-E749-8DAE-9F87D6A58D91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Titan behind Saturn’s rings and small, battered Epimetheus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40648296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0151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370" y="-137229"/>
            <a:ext cx="9270369" cy="741629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E50B457C-92A0-2B46-B697-2AE9984C15EA}"/>
              </a:ext>
            </a:extLst>
          </p:cNvPr>
          <p:cNvSpPr txBox="1">
            <a:spLocks/>
          </p:cNvSpPr>
          <p:nvPr/>
        </p:nvSpPr>
        <p:spPr>
          <a:xfrm>
            <a:off x="210064" y="631558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 Jupiter's Great Red Spot and white ovals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5475345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ygnusWall_Wager_2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2258"/>
            <a:ext cx="9129613" cy="7687134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EAD06D04-AEA0-E44E-8C62-011D583F8C49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Cygnus Wall of star formation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1227396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oyuz-progress_above_storm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841" y="-653359"/>
            <a:ext cx="5245570" cy="7881824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814EEA76-1409-7846-88D1-038147D9293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ISS flying above thunderstorms at night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8585805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venusuv3_dove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20" y="0"/>
            <a:ext cx="7798575" cy="696185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33672D5-72B8-C140-889A-7577037908AE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Venus in front of the UV sun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79262957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0777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988" y="0"/>
            <a:ext cx="6831001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DE24702-6696-194A-9570-BBDD19302C7E}"/>
              </a:ext>
            </a:extLst>
          </p:cNvPr>
          <p:cNvSpPr txBox="1">
            <a:spLocks/>
          </p:cNvSpPr>
          <p:nvPr/>
        </p:nvSpPr>
        <p:spPr>
          <a:xfrm>
            <a:off x="3042265" y="34572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Saturn and ring shadows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3604656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rp299_NustarHubble_30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9425"/>
            <a:ext cx="9144000" cy="914400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9F3AF8D2-D7AD-0E44-B6D3-FFBD5C3A14B7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X-rays from colliding galaxies in Arp 299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46422163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1494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68790"/>
            <a:ext cx="9144000" cy="9144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A7B2868-FA86-7248-9D59-0AACBEDA8DBF}"/>
              </a:ext>
            </a:extLst>
          </p:cNvPr>
          <p:cNvSpPr txBox="1">
            <a:spLocks/>
          </p:cNvSpPr>
          <p:nvPr/>
        </p:nvSpPr>
        <p:spPr>
          <a:xfrm>
            <a:off x="367226" y="6089302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Storm at Saturn’s north pole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7399765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h2-129+OU4+vdB140_Rolf-Geissing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33653"/>
            <a:ext cx="9197195" cy="9197195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6186063D-D0EC-314B-82C6-472281CA68C1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“Giant Squid”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54460707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1717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4595"/>
            <a:ext cx="9144000" cy="9144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4A18A99-FD3A-B940-BDD2-B4031A4E66FF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Saturn’s moons Rhea and Titan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81883189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LEAM_still_2_sma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0" y="0"/>
            <a:ext cx="9147230" cy="7369594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A6D26B8E-F763-B74C-B7D4-7F1D15705556}"/>
              </a:ext>
            </a:extLst>
          </p:cNvPr>
          <p:cNvSpPr txBox="1">
            <a:spLocks/>
          </p:cNvSpPr>
          <p:nvPr/>
        </p:nvSpPr>
        <p:spPr>
          <a:xfrm>
            <a:off x="210064" y="288576"/>
            <a:ext cx="5766099" cy="1111599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A “radio colour” view of the sky above part of the Murchison Widefield Array radio telescope in WA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81518258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A1747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296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096283"/>
      </p:ext>
    </p:extLst>
  </p:cSld>
  <p:clrMapOvr>
    <a:masterClrMapping/>
  </p:clrMapOvr>
  <p:transition spd="slow" advClick="0" advTm="8000">
    <p:fade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ossfield_beletsky_big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5629" y="-97512"/>
            <a:ext cx="11534846" cy="6955512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3CE21C62-2D61-8240-A1AB-338EEBDE5B7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Southern Cross and the </a:t>
            </a:r>
            <a:r>
              <a:rPr lang="en-AU" sz="1800" i="1" dirty="0" err="1"/>
              <a:t>Coalsack</a:t>
            </a:r>
            <a:r>
              <a:rPr lang="en-AU" sz="1800" i="1" dirty="0"/>
              <a:t> and Carina nebulas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62678182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anetdish_cherne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74578"/>
            <a:ext cx="9349966" cy="802019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0AF3E25-4549-4740-885D-328E7111DE5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“Little Prince” projection of the Parkes radio telescope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01284795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luto-Mountains-Plains9-17-1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2979" y="0"/>
            <a:ext cx="9236979" cy="593773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26A9791-B0A6-9447-B100-870F0C986C25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Mountains and frozen plains on Pluto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01974624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tw1621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2034"/>
            <a:ext cx="9476333" cy="921258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64E5426-21AB-D242-8A7C-23B98775548F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Colourful galaxy cluster in Leo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9784644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01_8088_1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69343"/>
            <a:ext cx="8229600" cy="550302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9E5E136-0F5A-2B46-A65C-208E722B7096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unilluminated side of Saturn’s rings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70297038"/>
      </p:ext>
    </p:extLst>
  </p:cSld>
  <p:clrMapOvr>
    <a:masterClrMapping/>
  </p:clrMapOvr>
  <p:transition spd="slow" advClick="0" advTm="12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sette_goldman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51522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ED31C54D-8509-1440-B76F-1406489D06D6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5766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Cluster of young stars in the heart of the Rosette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5525681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spuppis_bryne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755027"/>
            <a:ext cx="8229600" cy="797242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CD6A6F0-CDA7-6747-BAC4-0D1801CC5A8B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Cepheid variable RS Pup, with a light echo from the surrounding nebula 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08740889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icagoClouds_Hersch_36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1882" y="0"/>
            <a:ext cx="10287000" cy="685800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5F9BB9A9-CCC2-8748-9BD4-70CFF925063F}"/>
              </a:ext>
            </a:extLst>
          </p:cNvPr>
          <p:cNvSpPr txBox="1">
            <a:spLocks/>
          </p:cNvSpPr>
          <p:nvPr/>
        </p:nvSpPr>
        <p:spPr>
          <a:xfrm>
            <a:off x="-189986" y="6217890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Shadows of Chicago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90258396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07_8638_1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9520" y="0"/>
            <a:ext cx="1004352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AF9F18B-C23F-5048-82D1-DC11C1277E04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enigmatic ridge on Iapetus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05605351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F14867-2F7C-6142-BDFE-B24491879B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72979" y="0"/>
            <a:ext cx="10314183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5B3110A3-28E7-2C40-8F82-128DC6A22F5C}"/>
              </a:ext>
            </a:extLst>
          </p:cNvPr>
          <p:cNvSpPr txBox="1">
            <a:spLocks/>
          </p:cNvSpPr>
          <p:nvPr/>
        </p:nvSpPr>
        <p:spPr>
          <a:xfrm>
            <a:off x="1195902" y="274289"/>
            <a:ext cx="6619362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A skyscape in Scorpius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94609143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19_13337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9095" y="0"/>
            <a:ext cx="11039708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C5E4872-DBBC-DA47-9C77-D1B8626B2DCE}"/>
              </a:ext>
            </a:extLst>
          </p:cNvPr>
          <p:cNvSpPr txBox="1">
            <a:spLocks/>
          </p:cNvSpPr>
          <p:nvPr/>
        </p:nvSpPr>
        <p:spPr>
          <a:xfrm>
            <a:off x="-118549" y="6146452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Mimas’ shadow on Saturn’s rings at equinox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3743709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nBlocksidge_margaretriverdiscoverytours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229926" cy="614367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4C2C6C3-A80E-5449-8659-3048BC31DF69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Sunset kangaroos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55693153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308_simon_208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1029605"/>
            <a:ext cx="8229600" cy="8135007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E5EA406D-7D0F-5B41-AD65-4D37302393C2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Bubble nebula Sharpless 2-308 around a  Wolf-</a:t>
            </a:r>
            <a:r>
              <a:rPr lang="en-AU" sz="1800" i="1" dirty="0" err="1"/>
              <a:t>Rayet</a:t>
            </a:r>
            <a:r>
              <a:rPr lang="en-AU" sz="1800" i="1" dirty="0"/>
              <a:t> star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57561749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turnmosaic_cassini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74638"/>
            <a:ext cx="8229600" cy="648081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71C14CE5-899C-C742-A663-6ABC3753AC2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2847461" cy="597248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Saturn from above, showing the polar hexagon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5935110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larsaurus_friedman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7228"/>
            <a:ext cx="9144000" cy="791170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CFBE4589-5E9C-FD4B-93A1-8499C05415A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Solar prominence in H-alpha light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20451958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uttleplume_sts134_250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2403"/>
            <a:ext cx="9144000" cy="842402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5674296-B7CC-9E4A-A572-CEDDE34BE83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Space shuttle plume and shadow of Endeavour’s final launch in 2011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6398936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imeis147_Donatiello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9203489" cy="792842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EA4D8110-2615-9641-9F44-740526FCF36E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Supernova remnant </a:t>
            </a:r>
            <a:r>
              <a:rPr lang="en-AU" sz="1800" i="1" dirty="0" err="1"/>
              <a:t>Simeis</a:t>
            </a:r>
            <a:r>
              <a:rPr lang="en-AU" sz="1800" i="1" dirty="0"/>
              <a:t> 147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62857232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olar-analemma-070000-900pix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651" y="0"/>
            <a:ext cx="5380349" cy="717379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282482A-B117-404F-BBA4-22DAF424C11D}"/>
              </a:ext>
            </a:extLst>
          </p:cNvPr>
          <p:cNvSpPr txBox="1">
            <a:spLocks/>
          </p:cNvSpPr>
          <p:nvPr/>
        </p:nvSpPr>
        <p:spPr>
          <a:xfrm>
            <a:off x="210063" y="288577"/>
            <a:ext cx="3553587" cy="124018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Analemma over the Temple of Apollo in </a:t>
            </a:r>
            <a:r>
              <a:rPr lang="en-AU" sz="1800" i="1" dirty="0" err="1"/>
              <a:t>Corinth,showing</a:t>
            </a:r>
            <a:r>
              <a:rPr lang="en-AU" sz="1800" i="1" dirty="0"/>
              <a:t> the Sun’s yearly journey through the sky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63970610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Q-HST-Subaru-Sc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609291" cy="6858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D55D5F25-C335-914F-B435-6EC8090B209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Stephan's Quintet plus friend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43247109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arantula_HaOIIILRGB_lorenzi95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88340"/>
            <a:ext cx="9144000" cy="9144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98DC704-B11B-434C-A1F1-70B3FB52B4A3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Tarantula Nebula in the LMC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704341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eathJupiter_Juno_vertical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574" y="0"/>
            <a:ext cx="4712727" cy="6858000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76482" y="6117609"/>
            <a:ext cx="2995111" cy="428114"/>
          </a:xfrm>
        </p:spPr>
        <p:txBody>
          <a:bodyPr>
            <a:normAutofit fontScale="90000"/>
          </a:bodyPr>
          <a:lstStyle/>
          <a:p>
            <a:r>
              <a:rPr lang="en-US" dirty="0"/>
              <a:t>Beneath Jupiter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585038"/>
      </p:ext>
    </p:extLst>
  </p:cSld>
  <p:clrMapOvr>
    <a:masterClrMapping/>
  </p:clrMapOvr>
  <p:transition spd="slow" advTm="10000">
    <p:fade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_nustar_2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62893" y="17161"/>
            <a:ext cx="13852217" cy="7036046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542E020-80D4-234E-A825-08CA00C95464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Sun in X-rays from </a:t>
            </a:r>
            <a:r>
              <a:rPr lang="en-AU" sz="1800" i="1" dirty="0" err="1"/>
              <a:t>NuSTAR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63543514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un-glint-Ge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1677"/>
            <a:ext cx="9185315" cy="609212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BA78691-701F-2F44-B66B-DB8259AE2E26}"/>
              </a:ext>
            </a:extLst>
          </p:cNvPr>
          <p:cNvSpPr txBox="1">
            <a:spLocks/>
          </p:cNvSpPr>
          <p:nvPr/>
        </p:nvSpPr>
        <p:spPr>
          <a:xfrm>
            <a:off x="267214" y="6089302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Sun glint from orbit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3531412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le20141008_beletsk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6661" y="0"/>
            <a:ext cx="10277656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0FB0EB8-623A-8844-96AB-A1C1E3508CEE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Lunar eclipse at moonset from Chile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1532260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rumpler14c_war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5144" y="0"/>
            <a:ext cx="13349441" cy="701888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E2DA260-E82C-B344-BEAA-453A9D20BDEB}"/>
              </a:ext>
            </a:extLst>
          </p:cNvPr>
          <p:cNvSpPr txBox="1">
            <a:spLocks/>
          </p:cNvSpPr>
          <p:nvPr/>
        </p:nvSpPr>
        <p:spPr>
          <a:xfrm>
            <a:off x="267214" y="6089302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Great Carina Nebula, with Eta Carina glowing brightly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11281407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uroraGlacier_woodend_57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38887" y="-1"/>
            <a:ext cx="10515875" cy="701058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CE2E22A-2A85-614A-9BAF-756D4AF19B7E}"/>
              </a:ext>
            </a:extLst>
          </p:cNvPr>
          <p:cNvSpPr txBox="1">
            <a:spLocks/>
          </p:cNvSpPr>
          <p:nvPr/>
        </p:nvSpPr>
        <p:spPr>
          <a:xfrm>
            <a:off x="267214" y="6089302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Aurora over Iceland's </a:t>
            </a:r>
            <a:r>
              <a:rPr lang="en-AU" sz="1800" i="1" dirty="0" err="1"/>
              <a:t>Vatnajökull</a:t>
            </a:r>
            <a:r>
              <a:rPr lang="en-AU" sz="1800" i="1" dirty="0"/>
              <a:t> Glacier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59995544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ludagFatinSaMa2016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5755" y="0"/>
            <a:ext cx="1178052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DB1DC586-C2FB-0842-9D02-06D1A1B54267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Milky Way and planets over Turkey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80361246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virgodeeplarge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919" y="0"/>
            <a:ext cx="10256232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ED00591-C7C9-D641-A6E2-1A3C57850B5A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Virgo cluster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73692812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sterlund2_h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71" y="0"/>
            <a:ext cx="9154171" cy="6858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CB9F0BDB-5854-F54B-9DAB-BD7AD2E9507E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8448161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The star-forming region </a:t>
            </a:r>
            <a:r>
              <a:rPr lang="en-AU" sz="1800" i="1" dirty="0" err="1"/>
              <a:t>Westerlund</a:t>
            </a:r>
            <a:r>
              <a:rPr lang="en-AU" sz="1800" i="1" dirty="0"/>
              <a:t> 2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31451075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ale_Galaxy_HaLRGB-M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04703" y="0"/>
            <a:ext cx="11050852" cy="700172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7A3C36AB-1B7B-C848-964D-7046FBA3208A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Edge-on spiral galaxy NGC 4631, “The Whale”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7155853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hstheritage_crabcor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7861" y="-1046766"/>
            <a:ext cx="9429071" cy="921544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BFF8365-F6E6-174F-BEBD-8D491B6303ED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swirling core of the Crab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5056418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minidMtBalang_wu_51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4621" y="-1"/>
            <a:ext cx="10763438" cy="698456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472A46A-E0EA-2D44-A32C-665AFE2B65E0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 err="1"/>
              <a:t>Geminid</a:t>
            </a:r>
            <a:r>
              <a:rPr lang="en-AU" sz="1800" i="1" dirty="0"/>
              <a:t> fireball over Mount </a:t>
            </a:r>
            <a:r>
              <a:rPr lang="en-AU" sz="1800" i="1" dirty="0" err="1"/>
              <a:t>Balang</a:t>
            </a:r>
            <a:r>
              <a:rPr lang="en-AU" sz="1800" i="1" dirty="0"/>
              <a:t>, China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9414727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7Pcrescent_RosettaConzo_726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130" y="0"/>
            <a:ext cx="11939513" cy="701058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9D2BC75-B3C2-3744-B543-00C74618A704}"/>
              </a:ext>
            </a:extLst>
          </p:cNvPr>
          <p:cNvSpPr txBox="1">
            <a:spLocks/>
          </p:cNvSpPr>
          <p:nvPr/>
        </p:nvSpPr>
        <p:spPr>
          <a:xfrm>
            <a:off x="210064" y="288577"/>
            <a:ext cx="7948099" cy="428114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Comet </a:t>
            </a:r>
            <a:r>
              <a:rPr lang="en-AU" sz="1800" i="1" dirty="0" err="1"/>
              <a:t>Churyumov</a:t>
            </a:r>
            <a:r>
              <a:rPr lang="en-AU" sz="1800" i="1" dirty="0"/>
              <a:t> </a:t>
            </a:r>
            <a:r>
              <a:rPr lang="en-AU" sz="1800" i="1" dirty="0" err="1"/>
              <a:t>Gerasimenko</a:t>
            </a:r>
            <a:r>
              <a:rPr lang="en-AU" sz="1800" i="1" dirty="0"/>
              <a:t> in crescent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21023136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952F2FD-8C6A-244B-B55C-147DB4540A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71764"/>
            <a:ext cx="9144000" cy="9144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6F5C3149-9F13-9A4C-97A9-1F17E83906B7}"/>
              </a:ext>
            </a:extLst>
          </p:cNvPr>
          <p:cNvSpPr txBox="1">
            <a:spLocks/>
          </p:cNvSpPr>
          <p:nvPr/>
        </p:nvSpPr>
        <p:spPr>
          <a:xfrm>
            <a:off x="181489" y="5874993"/>
            <a:ext cx="2904611" cy="811560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Cassiopeia A supernova remnant in X-rays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961301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5_02_20_conj_bourqu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4927" y="-154245"/>
            <a:ext cx="10771985" cy="718132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DF60F7FA-0224-0B4B-BEE6-7754AA8D26C1}"/>
              </a:ext>
            </a:extLst>
          </p:cNvPr>
          <p:cNvSpPr txBox="1">
            <a:spLocks/>
          </p:cNvSpPr>
          <p:nvPr/>
        </p:nvSpPr>
        <p:spPr>
          <a:xfrm>
            <a:off x="107577" y="193638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Mars and the Moon at twilight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99117970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See Explanation.  Clicking on the picture will download&#10; the highest resolution version available.">
            <a:extLst>
              <a:ext uri="{FF2B5EF4-FFF2-40B4-BE49-F238E27FC236}">
                <a16:creationId xmlns:a16="http://schemas.microsoft.com/office/drawing/2014/main" id="{5356B61C-D4E8-7440-AC8E-AB6F272C01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7435" y="-19720"/>
            <a:ext cx="9971435" cy="7166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E37F4D22-BA4A-1746-88A0-525BADE07668}"/>
              </a:ext>
            </a:extLst>
          </p:cNvPr>
          <p:cNvSpPr txBox="1">
            <a:spLocks/>
          </p:cNvSpPr>
          <p:nvPr/>
        </p:nvSpPr>
        <p:spPr>
          <a:xfrm>
            <a:off x="107577" y="193638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Earthrise from Apollo 8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2998740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970401C_lodriguss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583" y="-121255"/>
            <a:ext cx="10681067" cy="713183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331D375-9797-B94C-AD14-C08B5C8C4FFC}"/>
              </a:ext>
            </a:extLst>
          </p:cNvPr>
          <p:cNvSpPr txBox="1">
            <a:spLocks/>
          </p:cNvSpPr>
          <p:nvPr/>
        </p:nvSpPr>
        <p:spPr>
          <a:xfrm>
            <a:off x="107577" y="193638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Comet Hale-Bopp, the Great Comet of 1997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65578978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331774-3x2-940x6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989" y="-16496"/>
            <a:ext cx="10535015" cy="702707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3191F6A-9A43-934C-BC6E-31A7DCF46721}"/>
              </a:ext>
            </a:extLst>
          </p:cNvPr>
          <p:cNvSpPr txBox="1">
            <a:spLocks/>
          </p:cNvSpPr>
          <p:nvPr/>
        </p:nvSpPr>
        <p:spPr>
          <a:xfrm>
            <a:off x="107577" y="193638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Northern lights from the ISS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12524145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730696-3x2-940x62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4422" y="-1"/>
            <a:ext cx="10535015" cy="702707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BF09F94-44A0-5640-95D7-01788CB87EBC}"/>
              </a:ext>
            </a:extLst>
          </p:cNvPr>
          <p:cNvSpPr txBox="1">
            <a:spLocks/>
          </p:cNvSpPr>
          <p:nvPr/>
        </p:nvSpPr>
        <p:spPr>
          <a:xfrm>
            <a:off x="0" y="18288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Star trails over Byron Bay lighthouse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05833595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ee Explanation.  Clicking on the picture will download&#10; the highest resolution version available.">
            <a:extLst>
              <a:ext uri="{FF2B5EF4-FFF2-40B4-BE49-F238E27FC236}">
                <a16:creationId xmlns:a16="http://schemas.microsoft.com/office/drawing/2014/main" id="{7EEE182F-EFAF-194A-8174-AD9FC7C5F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489708"/>
            <a:ext cx="9144000" cy="755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AED0FB4E-1DF8-A74F-B8C7-CE1F1F93EA0C}"/>
              </a:ext>
            </a:extLst>
          </p:cNvPr>
          <p:cNvSpPr txBox="1">
            <a:spLocks/>
          </p:cNvSpPr>
          <p:nvPr/>
        </p:nvSpPr>
        <p:spPr>
          <a:xfrm>
            <a:off x="236667" y="150607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Barchan dunes on Mars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9762083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ntennae_coverta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571" y="-121253"/>
            <a:ext cx="9505327" cy="7693375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310F2A0-3CA3-4146-9E17-8C402A571CB7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Antennae galaxies in collision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13777970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p87_Gardner_277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95327" y="0"/>
            <a:ext cx="11627842" cy="7027079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02C7BA6-A3D0-0D42-9EA1-BFAF5017DB40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Merging galaxies Arp 87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0768752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33_brc_lrgb_ha_hiresPivat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0267" y="-101600"/>
            <a:ext cx="12012255" cy="695960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921F4BEC-541B-0D4F-AD66-35087E4DA784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Glowing hydrogen clouds in the spiral galaxy M33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38284482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ella-italia-Ger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470" y="-16495"/>
            <a:ext cx="10570106" cy="7010583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1D6E137F-342A-774A-81ED-55DB12F0F183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Sicily and Mt Etna from the ISS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87606354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2012_s1_2013_11_15d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9482" y="0"/>
            <a:ext cx="10975902" cy="706007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A33B86C5-0096-2847-8AEB-D60E42EFD68E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Comet C/2012 S1 (ISON)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07931032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rdy-glastonbury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56" y="0"/>
            <a:ext cx="11739290" cy="704357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10399ED-73CF-EF49-9DC3-9E035D0E316F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Full moon over Glastonbury Tor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99383882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rina-jet-HS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95" y="0"/>
            <a:ext cx="9269769" cy="1106177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6A9E856-EFF6-4143-B741-ED84B2D22243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Carina dust pillar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94291411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entaurus-HST-ESO-LL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284117"/>
            <a:ext cx="8229600" cy="7142117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7D284C8-5403-3747-8BB5-48613D8EDE2F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Centaurus A galaxy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01898452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ilepan_buer_14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9067" y="1424370"/>
            <a:ext cx="12552997" cy="432181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88CCFA07-7446-6843-9DFD-4C952FF1CDEF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Night sky panorama from Chile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1487138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irx1_chandra86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1160470"/>
            <a:ext cx="8229600" cy="82296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C207994-A56F-414A-BFCA-3147D39633A7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X-ray echoes from Cir X-1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98424920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met-mcnaugh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2B9624E6-E9D5-A24B-A467-1CFC379F8E00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Comet </a:t>
            </a:r>
            <a:r>
              <a:rPr lang="en-AU" sz="1800" i="1" dirty="0" err="1"/>
              <a:t>McNaught</a:t>
            </a:r>
            <a:r>
              <a:rPr lang="en-AU" sz="1800" i="1" dirty="0"/>
              <a:t> over Manyana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49526015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oronaMt_Dai_1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2455" y="-137750"/>
            <a:ext cx="10673012" cy="7115341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CC37BA18-57E4-B646-B127-FCC72F8A290E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Solar corona over the Himalayas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90169317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ra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409753"/>
            <a:ext cx="8229600" cy="754816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078234B0-BDC0-C64B-9A9C-6CB57FD0C69E}"/>
              </a:ext>
            </a:extLst>
          </p:cNvPr>
          <p:cNvSpPr txBox="1">
            <a:spLocks/>
          </p:cNvSpPr>
          <p:nvPr/>
        </p:nvSpPr>
        <p:spPr>
          <a:xfrm>
            <a:off x="96819" y="121890"/>
            <a:ext cx="3668358" cy="91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Composite X-ray and optical image of the Crab Nebula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6056960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arth-terminato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7932" y="0"/>
            <a:ext cx="9670443" cy="6334268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D737FB11-7E75-5443-B220-BA53BD452C12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Earth’s terminator from ISS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2657666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muInTheSky_Web_LoQual_sRGB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849" y="-172758"/>
            <a:ext cx="4684243" cy="7030758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BF8F45BA-1863-C042-8C51-9B4F73A3CFD8}"/>
              </a:ext>
            </a:extLst>
          </p:cNvPr>
          <p:cNvSpPr txBox="1">
            <a:spLocks/>
          </p:cNvSpPr>
          <p:nvPr/>
        </p:nvSpPr>
        <p:spPr>
          <a:xfrm>
            <a:off x="96818" y="121889"/>
            <a:ext cx="2915323" cy="13626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Emu in the sky above rock carving in Kuring-Gai Chase National Park</a:t>
            </a:r>
          </a:p>
          <a:p>
            <a:pPr marL="0" indent="0">
              <a:buNone/>
            </a:pP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29534172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nceladus05_Cassini_2848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4944" y="0"/>
            <a:ext cx="9433949" cy="6532214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F232DED0-641B-A94E-9E84-32C441B9FF2C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Saturn’s moon Enceladus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646635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bell370_hubble_96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7350"/>
            <a:ext cx="9144000" cy="7715250"/>
          </a:xfrm>
          <a:prstGeom prst="rect">
            <a:avLst/>
          </a:prstGeom>
        </p:spPr>
      </p:pic>
      <p:sp>
        <p:nvSpPr>
          <p:cNvPr id="4" name="Title 7">
            <a:extLst>
              <a:ext uri="{FF2B5EF4-FFF2-40B4-BE49-F238E27FC236}">
                <a16:creationId xmlns:a16="http://schemas.microsoft.com/office/drawing/2014/main" id="{203E23B7-68B6-3049-8CB6-F8C70C01EA6A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Gravitational lens near Abell 370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9508813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picearthmoonstill-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-962522"/>
            <a:ext cx="8229600" cy="82296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90FC1AC7-04B9-414E-B866-4534B643DE4F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Full Earth and Moon, from EPIC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77038377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A_Rosetta_Philae_CIVA_14100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212" y="0"/>
            <a:ext cx="8229600" cy="82296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9D8295FC-8CEF-3146-A2BE-9EC317B68416}"/>
              </a:ext>
            </a:extLst>
          </p:cNvPr>
          <p:cNvSpPr txBox="1">
            <a:spLocks/>
          </p:cNvSpPr>
          <p:nvPr/>
        </p:nvSpPr>
        <p:spPr>
          <a:xfrm>
            <a:off x="4679576" y="143406"/>
            <a:ext cx="4077148" cy="7172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Rosetta’s selfie with comet 67P/</a:t>
            </a:r>
            <a:r>
              <a:rPr lang="en-AU" sz="1800" i="1" dirty="0" err="1"/>
              <a:t>Churyumov-Gerasimenko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154448804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so1612aFornaxCluster102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808089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3C62E147-7C60-994E-8017-C00BD3F3E4FE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The Fornax cluster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414093221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xobiotanic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2357" y="0"/>
            <a:ext cx="10470127" cy="6977592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445CAD27-44A9-3142-872D-299C664629A0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959737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Bonsai tree dangling under a balloon, by artist Makoto Azuma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3289265133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genscheinEclipse_Horalek_1500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256232" cy="6858000"/>
          </a:xfrm>
          <a:prstGeom prst="rect">
            <a:avLst/>
          </a:prstGeom>
        </p:spPr>
      </p:pic>
      <p:sp>
        <p:nvSpPr>
          <p:cNvPr id="3" name="Title 7">
            <a:extLst>
              <a:ext uri="{FF2B5EF4-FFF2-40B4-BE49-F238E27FC236}">
                <a16:creationId xmlns:a16="http://schemas.microsoft.com/office/drawing/2014/main" id="{701BFE98-0637-FB45-8A3B-751FC89972CB}"/>
              </a:ext>
            </a:extLst>
          </p:cNvPr>
          <p:cNvSpPr txBox="1">
            <a:spLocks/>
          </p:cNvSpPr>
          <p:nvPr/>
        </p:nvSpPr>
        <p:spPr>
          <a:xfrm>
            <a:off x="96818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AU" sz="1800" i="1" dirty="0"/>
              <a:t>Gegenschein lunar eclipse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84658648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26FE2EA-5978-2940-ADB7-E7787C9797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9199"/>
            <a:ext cx="9466729" cy="6947199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F3869E14-78FD-D147-BEA5-AC7414889565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>
                <a:solidFill>
                  <a:schemeClr val="bg1"/>
                </a:solidFill>
              </a:rPr>
              <a:t>The ISS with sunspots</a:t>
            </a:r>
          </a:p>
        </p:txBody>
      </p:sp>
    </p:spTree>
    <p:extLst>
      <p:ext uri="{BB962C8B-B14F-4D97-AF65-F5344CB8AC3E}">
        <p14:creationId xmlns:p14="http://schemas.microsoft.com/office/powerpoint/2010/main" val="198671511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3B5A676-C300-BD41-BE22-9CB3402426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2124" y="0"/>
            <a:ext cx="9488245" cy="67752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07FC2479-B84D-7A45-ACC3-C735F60802ED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Night sky over Cable Bay, NZ</a:t>
            </a:r>
          </a:p>
        </p:txBody>
      </p:sp>
    </p:spTree>
    <p:extLst>
      <p:ext uri="{BB962C8B-B14F-4D97-AF65-F5344CB8AC3E}">
        <p14:creationId xmlns:p14="http://schemas.microsoft.com/office/powerpoint/2010/main" val="349449205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B169A3-1C6F-B542-81DD-EDDC4F7433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624405" y="0"/>
            <a:ext cx="12225960" cy="6858000"/>
          </a:xfrm>
          <a:prstGeom prst="rect">
            <a:avLst/>
          </a:prstGeom>
        </p:spPr>
      </p:pic>
      <p:sp>
        <p:nvSpPr>
          <p:cNvPr id="6" name="Title 7">
            <a:extLst>
              <a:ext uri="{FF2B5EF4-FFF2-40B4-BE49-F238E27FC236}">
                <a16:creationId xmlns:a16="http://schemas.microsoft.com/office/drawing/2014/main" id="{3EAEC144-347E-234F-B7AC-6FF715892223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Active region and prominence</a:t>
            </a:r>
          </a:p>
        </p:txBody>
      </p:sp>
    </p:spTree>
    <p:extLst>
      <p:ext uri="{BB962C8B-B14F-4D97-AF65-F5344CB8AC3E}">
        <p14:creationId xmlns:p14="http://schemas.microsoft.com/office/powerpoint/2010/main" val="403022071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6A3383-1D4F-1D41-9600-DB8C9806EB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5761" y="0"/>
            <a:ext cx="10434341" cy="68580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9E8CBF38-B6FA-5B49-A959-4D277ECBA6A8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Binary star R </a:t>
            </a:r>
            <a:r>
              <a:rPr lang="en-US" sz="1800" i="1" dirty="0" err="1"/>
              <a:t>Aquarii</a:t>
            </a:r>
            <a:r>
              <a:rPr lang="en-US" sz="18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456457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411A43-D5DE-D44D-9071-4ACCC1955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744"/>
            <a:ext cx="9144000" cy="6094512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545A794A-8EFC-7D49-9E1B-A74C9EC1A73A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Northern lights and noctilucent clouds </a:t>
            </a:r>
          </a:p>
        </p:txBody>
      </p:sp>
    </p:spTree>
    <p:extLst>
      <p:ext uri="{BB962C8B-B14F-4D97-AF65-F5344CB8AC3E}">
        <p14:creationId xmlns:p14="http://schemas.microsoft.com/office/powerpoint/2010/main" val="285651140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38CB50-C6F5-F84C-8284-F29B7FB43E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080007"/>
            <a:ext cx="9144000" cy="4871029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C8C8BA60-F646-BD48-BD92-AF19915D0B24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766099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Complex clouds at Jupiter’s south pole, from Juno</a:t>
            </a:r>
          </a:p>
        </p:txBody>
      </p:sp>
    </p:spTree>
    <p:extLst>
      <p:ext uri="{BB962C8B-B14F-4D97-AF65-F5344CB8AC3E}">
        <p14:creationId xmlns:p14="http://schemas.microsoft.com/office/powerpoint/2010/main" val="197257557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C3F589-A520-C740-8AFD-594C1FC469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8185" y="145228"/>
            <a:ext cx="9887029" cy="6712772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4C569348-80F9-354C-B74F-8D022624E398}"/>
              </a:ext>
            </a:extLst>
          </p:cNvPr>
          <p:cNvSpPr txBox="1">
            <a:spLocks/>
          </p:cNvSpPr>
          <p:nvPr/>
        </p:nvSpPr>
        <p:spPr>
          <a:xfrm>
            <a:off x="0" y="121890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Red Rectangle nebula</a:t>
            </a:r>
          </a:p>
        </p:txBody>
      </p:sp>
    </p:spTree>
    <p:extLst>
      <p:ext uri="{BB962C8B-B14F-4D97-AF65-F5344CB8AC3E}">
        <p14:creationId xmlns:p14="http://schemas.microsoft.com/office/powerpoint/2010/main" val="356270128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7">
            <a:extLst>
              <a:ext uri="{FF2B5EF4-FFF2-40B4-BE49-F238E27FC236}">
                <a16:creationId xmlns:a16="http://schemas.microsoft.com/office/drawing/2014/main" id="{4C569348-80F9-354C-B74F-8D022624E398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318975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Galactic Centre in radio waves, from MEERKAT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227B89-AD31-E348-8C6F-32FE8AE009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51560"/>
            <a:ext cx="9144000" cy="4754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644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FF1326-D2AF-B64A-88A3-D94C39A6BC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9600"/>
            <a:ext cx="9144000" cy="746760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4C569348-80F9-354C-B74F-8D022624E398}"/>
              </a:ext>
            </a:extLst>
          </p:cNvPr>
          <p:cNvSpPr txBox="1">
            <a:spLocks/>
          </p:cNvSpPr>
          <p:nvPr/>
        </p:nvSpPr>
        <p:spPr>
          <a:xfrm>
            <a:off x="3618961" y="6149203"/>
            <a:ext cx="5318975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i="1" dirty="0"/>
              <a:t>Galaxy M61, from Hubble</a:t>
            </a:r>
          </a:p>
        </p:txBody>
      </p:sp>
    </p:spTree>
    <p:extLst>
      <p:ext uri="{BB962C8B-B14F-4D97-AF65-F5344CB8AC3E}">
        <p14:creationId xmlns:p14="http://schemas.microsoft.com/office/powerpoint/2010/main" val="311635136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34713D3-2C48-614E-92A2-658B70451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75037"/>
            <a:ext cx="9144000" cy="8778240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4C569348-80F9-354C-B74F-8D022624E398}"/>
              </a:ext>
            </a:extLst>
          </p:cNvPr>
          <p:cNvSpPr txBox="1">
            <a:spLocks/>
          </p:cNvSpPr>
          <p:nvPr/>
        </p:nvSpPr>
        <p:spPr>
          <a:xfrm>
            <a:off x="3644719" y="6329507"/>
            <a:ext cx="5318975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Dark dust and </a:t>
            </a:r>
            <a:r>
              <a:rPr lang="en-AU" sz="1800" i="1" dirty="0" err="1"/>
              <a:t>colorful</a:t>
            </a:r>
            <a:r>
              <a:rPr lang="en-AU" sz="1800" i="1" dirty="0"/>
              <a:t> clouds near Antares 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03802282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0B3020B-46E7-8B48-A480-8DFCEA6D1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78817" y="0"/>
            <a:ext cx="10934941" cy="7250806"/>
          </a:xfrm>
          <a:prstGeom prst="rect">
            <a:avLst/>
          </a:prstGeom>
        </p:spPr>
      </p:pic>
      <p:sp>
        <p:nvSpPr>
          <p:cNvPr id="5" name="Title 7">
            <a:extLst>
              <a:ext uri="{FF2B5EF4-FFF2-40B4-BE49-F238E27FC236}">
                <a16:creationId xmlns:a16="http://schemas.microsoft.com/office/drawing/2014/main" id="{4C569348-80F9-354C-B74F-8D022624E398}"/>
              </a:ext>
            </a:extLst>
          </p:cNvPr>
          <p:cNvSpPr txBox="1">
            <a:spLocks/>
          </p:cNvSpPr>
          <p:nvPr/>
        </p:nvSpPr>
        <p:spPr>
          <a:xfrm>
            <a:off x="3644719" y="6329507"/>
            <a:ext cx="5318975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AU" sz="1800" i="1" dirty="0"/>
              <a:t>Orion and Barnard’s Loop</a:t>
            </a:r>
            <a:endParaRPr lang="en-US" sz="1800" i="1" dirty="0"/>
          </a:p>
        </p:txBody>
      </p:sp>
    </p:spTree>
    <p:extLst>
      <p:ext uri="{BB962C8B-B14F-4D97-AF65-F5344CB8AC3E}">
        <p14:creationId xmlns:p14="http://schemas.microsoft.com/office/powerpoint/2010/main" val="223133763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52D51D2-9446-BF49-B430-FBC6937D9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50004"/>
            <a:ext cx="9144000" cy="5757992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0" y="121890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The Milky Way from Gaia</a:t>
            </a:r>
          </a:p>
        </p:txBody>
      </p:sp>
    </p:spTree>
    <p:extLst>
      <p:ext uri="{BB962C8B-B14F-4D97-AF65-F5344CB8AC3E}">
        <p14:creationId xmlns:p14="http://schemas.microsoft.com/office/powerpoint/2010/main" val="369817163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8EFEEC-5DBC-A448-A3F8-3243D08D6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721217"/>
            <a:ext cx="9144000" cy="9563811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4572000" y="373487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i="1" dirty="0"/>
              <a:t>The Pleiades</a:t>
            </a:r>
          </a:p>
        </p:txBody>
      </p:sp>
    </p:spTree>
    <p:extLst>
      <p:ext uri="{BB962C8B-B14F-4D97-AF65-F5344CB8AC3E}">
        <p14:creationId xmlns:p14="http://schemas.microsoft.com/office/powerpoint/2010/main" val="1447589877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064C1C-7A4B-A142-8BAB-4520A4413E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29252" y="-1006761"/>
            <a:ext cx="9773252" cy="7864761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0" y="121890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Horsehead and Flame nebulae</a:t>
            </a:r>
          </a:p>
        </p:txBody>
      </p:sp>
    </p:spTree>
    <p:extLst>
      <p:ext uri="{BB962C8B-B14F-4D97-AF65-F5344CB8AC3E}">
        <p14:creationId xmlns:p14="http://schemas.microsoft.com/office/powerpoint/2010/main" val="920342534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5E8D5F-5C83-2A4F-A846-D8C5E67C44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665" y="-334850"/>
            <a:ext cx="7579217" cy="7579217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0" y="121890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ISS crosses a spotless Sun</a:t>
            </a:r>
          </a:p>
        </p:txBody>
      </p:sp>
    </p:spTree>
    <p:extLst>
      <p:ext uri="{BB962C8B-B14F-4D97-AF65-F5344CB8AC3E}">
        <p14:creationId xmlns:p14="http://schemas.microsoft.com/office/powerpoint/2010/main" val="312469323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7A4973-B9DE-B040-8EAD-46EB2C1659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95513" y="-1433815"/>
            <a:ext cx="10443259" cy="10443259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-1" y="121890"/>
            <a:ext cx="5833641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Gravity’s grin: gravitational lensing in X-ray and optical light </a:t>
            </a:r>
          </a:p>
        </p:txBody>
      </p:sp>
    </p:spTree>
    <p:extLst>
      <p:ext uri="{BB962C8B-B14F-4D97-AF65-F5344CB8AC3E}">
        <p14:creationId xmlns:p14="http://schemas.microsoft.com/office/powerpoint/2010/main" val="2096762296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138896" y="156614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Pluto’s twilight zone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4170B4-2CB2-4044-8662-F40FB6D02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0682" y="-512180"/>
            <a:ext cx="5403318" cy="7882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191735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1A2D48-2F16-634B-8A7B-F140A1A76C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17630" y="121890"/>
            <a:ext cx="9861630" cy="6754541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238480" y="151183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Saturn group portrait</a:t>
            </a:r>
          </a:p>
        </p:txBody>
      </p:sp>
    </p:spTree>
    <p:extLst>
      <p:ext uri="{BB962C8B-B14F-4D97-AF65-F5344CB8AC3E}">
        <p14:creationId xmlns:p14="http://schemas.microsoft.com/office/powerpoint/2010/main" val="676363690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3086F2-46D0-404A-935F-B4A81AA7B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574"/>
            <a:ext cx="10647275" cy="7164729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92597" y="156615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Waning moon rising</a:t>
            </a:r>
          </a:p>
        </p:txBody>
      </p:sp>
    </p:spTree>
    <p:extLst>
      <p:ext uri="{BB962C8B-B14F-4D97-AF65-F5344CB8AC3E}">
        <p14:creationId xmlns:p14="http://schemas.microsoft.com/office/powerpoint/2010/main" val="134428164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B0B863-0CC8-A24C-83D4-F396D126CA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225" y="-1033202"/>
            <a:ext cx="6867549" cy="9627405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238479" y="226062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Orion rising over Brazil</a:t>
            </a:r>
          </a:p>
        </p:txBody>
      </p:sp>
    </p:spTree>
    <p:extLst>
      <p:ext uri="{BB962C8B-B14F-4D97-AF65-F5344CB8AC3E}">
        <p14:creationId xmlns:p14="http://schemas.microsoft.com/office/powerpoint/2010/main" val="838863161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901BD2-0B9B-5A47-8F60-42A06FA2BD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150471" y="166943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800" i="1" dirty="0"/>
              <a:t>Soyuz leaves a trail as it approaches the ISS</a:t>
            </a:r>
          </a:p>
        </p:txBody>
      </p:sp>
    </p:spTree>
    <p:extLst>
      <p:ext uri="{BB962C8B-B14F-4D97-AF65-F5344CB8AC3E}">
        <p14:creationId xmlns:p14="http://schemas.microsoft.com/office/powerpoint/2010/main" val="310713861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9417DE9-0895-9A43-84F1-4A531F15C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31670" y="0"/>
            <a:ext cx="10075670" cy="6858000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4572000" y="6255226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i="1" dirty="0"/>
              <a:t>Prominence off the edge of the Solar disk</a:t>
            </a:r>
          </a:p>
        </p:txBody>
      </p:sp>
    </p:spTree>
    <p:extLst>
      <p:ext uri="{BB962C8B-B14F-4D97-AF65-F5344CB8AC3E}">
        <p14:creationId xmlns:p14="http://schemas.microsoft.com/office/powerpoint/2010/main" val="1806957539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37F0004-8191-9748-9D93-4110572E0B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31570" y="0"/>
            <a:ext cx="10275570" cy="6858000"/>
          </a:xfrm>
          <a:prstGeom prst="rect">
            <a:avLst/>
          </a:prstGeom>
        </p:spPr>
      </p:pic>
      <p:sp>
        <p:nvSpPr>
          <p:cNvPr id="7" name="Title 7">
            <a:extLst>
              <a:ext uri="{FF2B5EF4-FFF2-40B4-BE49-F238E27FC236}">
                <a16:creationId xmlns:a16="http://schemas.microsoft.com/office/drawing/2014/main" id="{E721B31C-F91D-C049-9817-65410F330786}"/>
              </a:ext>
            </a:extLst>
          </p:cNvPr>
          <p:cNvSpPr txBox="1">
            <a:spLocks/>
          </p:cNvSpPr>
          <p:nvPr/>
        </p:nvSpPr>
        <p:spPr>
          <a:xfrm>
            <a:off x="4572000" y="266550"/>
            <a:ext cx="4333520" cy="4281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n-US" sz="1800" i="1" dirty="0" err="1"/>
              <a:t>Perseid</a:t>
            </a:r>
            <a:r>
              <a:rPr lang="en-US" sz="1800" i="1" dirty="0"/>
              <a:t> fireball over China</a:t>
            </a:r>
          </a:p>
        </p:txBody>
      </p:sp>
    </p:spTree>
    <p:extLst>
      <p:ext uri="{BB962C8B-B14F-4D97-AF65-F5344CB8AC3E}">
        <p14:creationId xmlns:p14="http://schemas.microsoft.com/office/powerpoint/2010/main" val="1874298718"/>
      </p:ext>
    </p:extLst>
  </p:cSld>
  <p:clrMapOvr>
    <a:masterClrMapping/>
  </p:clrMapOvr>
  <p:transition spd="slow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447E2A3-48F3-9849-9123-3EB7DED328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8184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46140"/>
      </p:ext>
    </p:extLst>
  </p:cSld>
  <p:clrMapOvr>
    <a:masterClrMapping/>
  </p:clrMapOvr>
  <p:transition spd="slow" advClick="0" advTm="80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3188</TotalTime>
  <Words>3930</Words>
  <Application>Microsoft Macintosh PowerPoint</Application>
  <PresentationFormat>On-screen Show (4:3)</PresentationFormat>
  <Paragraphs>560</Paragraphs>
  <Slides>191</Slides>
  <Notes>187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191</vt:i4>
      </vt:variant>
    </vt:vector>
  </HeadingPairs>
  <TitlesOfParts>
    <vt:vector size="194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Beneath Jupiter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Office 2004 Test Drive User</dc:creator>
  <cp:lastModifiedBy>Helen Johnston</cp:lastModifiedBy>
  <cp:revision>102</cp:revision>
  <dcterms:created xsi:type="dcterms:W3CDTF">2016-09-13T04:15:15Z</dcterms:created>
  <dcterms:modified xsi:type="dcterms:W3CDTF">2019-11-09T06:47:37Z</dcterms:modified>
</cp:coreProperties>
</file>