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Microsoft_Equation6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0.bin" ContentType="application/vnd.openxmlformats-officedocument.oleObject"/>
  <Override PartName="/ppt/embeddings/oleObject21.bin" ContentType="application/vnd.openxmlformats-officedocument.oleObject"/>
  <Override PartName="/ppt/embeddings/oleObject22.bin" ContentType="application/vnd.openxmlformats-officedocument.oleObject"/>
  <Override PartName="/ppt/embeddings/oleObject23.bin" ContentType="application/vnd.openxmlformats-officedocument.oleObject"/>
  <Override PartName="/ppt/embeddings/oleObject24.bin" ContentType="application/vnd.openxmlformats-officedocument.oleObject"/>
  <Override PartName="/ppt/embeddings/oleObject25.bin" ContentType="application/vnd.openxmlformats-officedocument.oleObject"/>
  <Override PartName="/ppt/embeddings/oleObject26.bin" ContentType="application/vnd.openxmlformats-officedocument.oleObject"/>
  <Override PartName="/ppt/embeddings/oleObject27.bin" ContentType="application/vnd.openxmlformats-officedocument.oleObject"/>
  <Override PartName="/ppt/embeddings/oleObject28.bin" ContentType="application/vnd.openxmlformats-officedocument.oleObject"/>
  <Override PartName="/ppt/embeddings/oleObject29.bin" ContentType="application/vnd.openxmlformats-officedocument.oleObject"/>
  <Override PartName="/ppt/embeddings/oleObject30.bin" ContentType="application/vnd.openxmlformats-officedocument.oleObject"/>
  <Override PartName="/ppt/embeddings/oleObject31.bin" ContentType="application/vnd.openxmlformats-officedocument.oleObject"/>
  <Override PartName="/ppt/embeddings/oleObject32.bin" ContentType="application/vnd.openxmlformats-officedocument.oleObject"/>
  <Override PartName="/ppt/embeddings/oleObject33.bin" ContentType="application/vnd.openxmlformats-officedocument.oleObject"/>
  <Override PartName="/ppt/embeddings/oleObject34.bin" ContentType="application/vnd.openxmlformats-officedocument.oleObject"/>
  <Override PartName="/ppt/embeddings/oleObject35.bin" ContentType="application/vnd.openxmlformats-officedocument.oleObject"/>
  <Override PartName="/ppt/embeddings/oleObject36.bin" ContentType="application/vnd.openxmlformats-officedocument.oleObject"/>
  <Override PartName="/ppt/embeddings/oleObject37.bin" ContentType="application/vnd.openxmlformats-officedocument.oleObject"/>
  <Override PartName="/ppt/embeddings/oleObject38.bin" ContentType="application/vnd.openxmlformats-officedocument.oleObject"/>
  <Override PartName="/ppt/embeddings/oleObject39.bin" ContentType="application/vnd.openxmlformats-officedocument.oleObject"/>
  <Override PartName="/ppt/embeddings/oleObject40.bin" ContentType="application/vnd.openxmlformats-officedocument.oleObject"/>
  <Override PartName="/ppt/embeddings/oleObject41.bin" ContentType="application/vnd.openxmlformats-officedocument.oleObject"/>
  <Override PartName="/ppt/embeddings/oleObject42.bin" ContentType="application/vnd.openxmlformats-officedocument.oleObject"/>
  <Override PartName="/ppt/embeddings/oleObject43.bin" ContentType="application/vnd.openxmlformats-officedocument.oleObject"/>
  <Override PartName="/ppt/embeddings/oleObject44.bin" ContentType="application/vnd.openxmlformats-officedocument.oleObject"/>
  <Override PartName="/ppt/embeddings/oleObject45.bin" ContentType="application/vnd.openxmlformats-officedocument.oleObject"/>
  <Override PartName="/ppt/embeddings/oleObject46.bin" ContentType="application/vnd.openxmlformats-officedocument.oleObject"/>
  <Override PartName="/ppt/embeddings/oleObject47.bin" ContentType="application/vnd.openxmlformats-officedocument.oleObject"/>
  <Override PartName="/ppt/embeddings/oleObject48.bin" ContentType="application/vnd.openxmlformats-officedocument.oleObject"/>
  <Override PartName="/ppt/embeddings/oleObject49.bin" ContentType="application/vnd.openxmlformats-officedocument.oleObject"/>
  <Override PartName="/ppt/embeddings/oleObject50.bin" ContentType="application/vnd.openxmlformats-officedocument.oleObject"/>
  <Override PartName="/ppt/embeddings/oleObject51.bin" ContentType="application/vnd.openxmlformats-officedocument.oleObject"/>
  <Override PartName="/ppt/embeddings/oleObject52.bin" ContentType="application/vnd.openxmlformats-officedocument.oleObject"/>
  <Override PartName="/ppt/embeddings/oleObject53.bin" ContentType="application/vnd.openxmlformats-officedocument.oleObject"/>
  <Override PartName="/ppt/embeddings/oleObject54.bin" ContentType="application/vnd.openxmlformats-officedocument.oleObject"/>
  <Override PartName="/ppt/embeddings/oleObject55.bin" ContentType="application/vnd.openxmlformats-officedocument.oleObject"/>
  <Override PartName="/ppt/embeddings/oleObject56.bin" ContentType="application/vnd.openxmlformats-officedocument.oleObject"/>
  <Override PartName="/ppt/embeddings/oleObject57.bin" ContentType="application/vnd.openxmlformats-officedocument.oleObject"/>
  <Override PartName="/ppt/embeddings/oleObject58.bin" ContentType="application/vnd.openxmlformats-officedocument.oleObject"/>
  <Override PartName="/ppt/embeddings/oleObject59.bin" ContentType="application/vnd.openxmlformats-officedocument.oleObject"/>
  <Override PartName="/ppt/embeddings/oleObject60.bin" ContentType="application/vnd.openxmlformats-officedocument.oleObject"/>
  <Override PartName="/ppt/embeddings/oleObject61.bin" ContentType="application/vnd.openxmlformats-officedocument.oleObject"/>
  <Override PartName="/ppt/embeddings/oleObject62.bin" ContentType="application/vnd.openxmlformats-officedocument.oleObject"/>
  <Override PartName="/ppt/embeddings/oleObject63.bin" ContentType="application/vnd.openxmlformats-officedocument.oleObject"/>
  <Override PartName="/ppt/embeddings/oleObject64.bin" ContentType="application/vnd.openxmlformats-officedocument.oleObject"/>
  <Override PartName="/ppt/embeddings/oleObject65.bin" ContentType="application/vnd.openxmlformats-officedocument.oleObject"/>
  <Override PartName="/ppt/embeddings/oleObject66.bin" ContentType="application/vnd.openxmlformats-officedocument.oleObject"/>
  <Override PartName="/ppt/embeddings/oleObject67.bin" ContentType="application/vnd.openxmlformats-officedocument.oleObject"/>
  <Override PartName="/ppt/embeddings/oleObject68.bin" ContentType="application/vnd.openxmlformats-officedocument.oleObject"/>
  <Override PartName="/ppt/embeddings/oleObject69.bin" ContentType="application/vnd.openxmlformats-officedocument.oleObject"/>
  <Override PartName="/ppt/embeddings/oleObject70.bin" ContentType="application/vnd.openxmlformats-officedocument.oleObject"/>
  <Override PartName="/ppt/embeddings/oleObject71.bin" ContentType="application/vnd.openxmlformats-officedocument.oleObject"/>
  <Override PartName="/ppt/embeddings/oleObject72.bin" ContentType="application/vnd.openxmlformats-officedocument.oleObject"/>
  <Override PartName="/ppt/embeddings/oleObject73.bin" ContentType="application/vnd.openxmlformats-officedocument.oleObject"/>
  <Override PartName="/ppt/embeddings/oleObject74.bin" ContentType="application/vnd.openxmlformats-officedocument.oleObject"/>
  <Override PartName="/ppt/embeddings/oleObject75.bin" ContentType="application/vnd.openxmlformats-officedocument.oleObject"/>
  <Override PartName="/ppt/embeddings/oleObject76.bin" ContentType="application/vnd.openxmlformats-officedocument.oleObject"/>
  <Override PartName="/ppt/embeddings/oleObject77.bin" ContentType="application/vnd.openxmlformats-officedocument.oleObject"/>
  <Override PartName="/ppt/embeddings/oleObject78.bin" ContentType="application/vnd.openxmlformats-officedocument.oleObject"/>
  <Override PartName="/ppt/embeddings/oleObject79.bin" ContentType="application/vnd.openxmlformats-officedocument.oleObject"/>
  <Override PartName="/ppt/embeddings/oleObject80.bin" ContentType="application/vnd.openxmlformats-officedocument.oleObject"/>
  <Override PartName="/ppt/embeddings/oleObject81.bin" ContentType="application/vnd.openxmlformats-officedocument.oleObject"/>
  <Override PartName="/ppt/embeddings/oleObject82.bin" ContentType="application/vnd.openxmlformats-officedocument.oleObject"/>
  <Override PartName="/ppt/embeddings/oleObject83.bin" ContentType="application/vnd.openxmlformats-officedocument.oleObject"/>
  <Override PartName="/ppt/embeddings/oleObject84.bin" ContentType="application/vnd.openxmlformats-officedocument.oleObject"/>
  <Override PartName="/ppt/embeddings/oleObject85.bin" ContentType="application/vnd.openxmlformats-officedocument.oleObject"/>
  <Override PartName="/ppt/embeddings/oleObject86.bin" ContentType="application/vnd.openxmlformats-officedocument.oleObject"/>
  <Override PartName="/ppt/embeddings/oleObject87.bin" ContentType="application/vnd.openxmlformats-officedocument.oleObject"/>
  <Override PartName="/ppt/embeddings/oleObject88.bin" ContentType="application/vnd.openxmlformats-officedocument.oleObject"/>
  <Override PartName="/ppt/embeddings/oleObject89.bin" ContentType="application/vnd.openxmlformats-officedocument.oleObject"/>
  <Override PartName="/ppt/embeddings/oleObject90.bin" ContentType="application/vnd.openxmlformats-officedocument.oleObject"/>
  <Override PartName="/ppt/embeddings/oleObject91.bin" ContentType="application/vnd.openxmlformats-officedocument.oleObject"/>
  <Override PartName="/ppt/embeddings/oleObject92.bin" ContentType="application/vnd.openxmlformats-officedocument.oleObject"/>
  <Override PartName="/ppt/embeddings/oleObject93.bin" ContentType="application/vnd.openxmlformats-officedocument.oleObject"/>
  <Override PartName="/ppt/embeddings/oleObject94.bin" ContentType="application/vnd.openxmlformats-officedocument.oleObject"/>
  <Override PartName="/ppt/embeddings/oleObject95.bin" ContentType="application/vnd.openxmlformats-officedocument.oleObject"/>
  <Override PartName="/ppt/embeddings/oleObject96.bin" ContentType="application/vnd.openxmlformats-officedocument.oleObject"/>
  <Override PartName="/ppt/embeddings/oleObject97.bin" ContentType="application/vnd.openxmlformats-officedocument.oleObject"/>
  <Override PartName="/ppt/embeddings/oleObject98.bin" ContentType="application/vnd.openxmlformats-officedocument.oleObject"/>
  <Override PartName="/ppt/embeddings/oleObject99.bin" ContentType="application/vnd.openxmlformats-officedocument.oleObject"/>
  <Override PartName="/ppt/embeddings/oleObject100.bin" ContentType="application/vnd.openxmlformats-officedocument.oleObject"/>
  <Override PartName="/ppt/embeddings/oleObject101.bin" ContentType="application/vnd.openxmlformats-officedocument.oleObject"/>
  <Override PartName="/ppt/embeddings/oleObject102.bin" ContentType="application/vnd.openxmlformats-officedocument.oleObject"/>
  <Override PartName="/ppt/embeddings/oleObject103.bin" ContentType="application/vnd.openxmlformats-officedocument.oleObject"/>
  <Override PartName="/ppt/embeddings/oleObject104.bin" ContentType="application/vnd.openxmlformats-officedocument.oleObject"/>
  <Override PartName="/ppt/embeddings/oleObject105.bin" ContentType="application/vnd.openxmlformats-officedocument.oleObject"/>
  <Override PartName="/ppt/embeddings/oleObject106.bin" ContentType="application/vnd.openxmlformats-officedocument.oleObject"/>
  <Override PartName="/ppt/embeddings/oleObject107.bin" ContentType="application/vnd.openxmlformats-officedocument.oleObject"/>
  <Override PartName="/ppt/embeddings/oleObject108.bin" ContentType="application/vnd.openxmlformats-officedocument.oleObject"/>
  <Override PartName="/ppt/embeddings/oleObject109.bin" ContentType="application/vnd.openxmlformats-officedocument.oleObject"/>
  <Override PartName="/ppt/embeddings/oleObject110.bin" ContentType="application/vnd.openxmlformats-officedocument.oleObject"/>
  <Override PartName="/ppt/embeddings/oleObject111.bin" ContentType="application/vnd.openxmlformats-officedocument.oleObject"/>
  <Override PartName="/ppt/embeddings/oleObject112.bin" ContentType="application/vnd.openxmlformats-officedocument.oleObject"/>
  <Override PartName="/ppt/embeddings/oleObject113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0" r:id="rId2"/>
    <p:sldId id="478" r:id="rId3"/>
    <p:sldId id="480" r:id="rId4"/>
    <p:sldId id="483" r:id="rId5"/>
    <p:sldId id="481" r:id="rId6"/>
    <p:sldId id="495" r:id="rId7"/>
    <p:sldId id="345" r:id="rId8"/>
    <p:sldId id="346" r:id="rId9"/>
    <p:sldId id="496" r:id="rId10"/>
    <p:sldId id="469" r:id="rId11"/>
    <p:sldId id="409" r:id="rId12"/>
    <p:sldId id="450" r:id="rId13"/>
    <p:sldId id="410" r:id="rId14"/>
    <p:sldId id="411" r:id="rId15"/>
    <p:sldId id="412" r:id="rId16"/>
    <p:sldId id="439" r:id="rId17"/>
    <p:sldId id="440" r:id="rId18"/>
    <p:sldId id="441" r:id="rId19"/>
    <p:sldId id="413" r:id="rId20"/>
    <p:sldId id="408" r:id="rId21"/>
    <p:sldId id="414" r:id="rId22"/>
    <p:sldId id="418" r:id="rId23"/>
    <p:sldId id="415" r:id="rId24"/>
    <p:sldId id="416" r:id="rId25"/>
    <p:sldId id="443" r:id="rId26"/>
    <p:sldId id="444" r:id="rId27"/>
    <p:sldId id="442" r:id="rId28"/>
    <p:sldId id="391" r:id="rId29"/>
    <p:sldId id="419" r:id="rId30"/>
    <p:sldId id="471" r:id="rId31"/>
    <p:sldId id="473" r:id="rId32"/>
    <p:sldId id="420" r:id="rId33"/>
    <p:sldId id="491" r:id="rId34"/>
    <p:sldId id="492" r:id="rId35"/>
    <p:sldId id="493" r:id="rId36"/>
    <p:sldId id="494" r:id="rId37"/>
    <p:sldId id="422" r:id="rId38"/>
    <p:sldId id="347" r:id="rId39"/>
    <p:sldId id="425" r:id="rId40"/>
    <p:sldId id="445" r:id="rId41"/>
    <p:sldId id="446" r:id="rId42"/>
    <p:sldId id="429" r:id="rId43"/>
    <p:sldId id="447" r:id="rId44"/>
    <p:sldId id="464" r:id="rId45"/>
    <p:sldId id="465" r:id="rId46"/>
    <p:sldId id="430" r:id="rId47"/>
    <p:sldId id="433" r:id="rId48"/>
    <p:sldId id="474" r:id="rId49"/>
    <p:sldId id="432" r:id="rId50"/>
    <p:sldId id="393" r:id="rId51"/>
    <p:sldId id="449" r:id="rId52"/>
    <p:sldId id="470" r:id="rId53"/>
    <p:sldId id="448" r:id="rId54"/>
    <p:sldId id="454" r:id="rId55"/>
    <p:sldId id="455" r:id="rId56"/>
    <p:sldId id="456" r:id="rId57"/>
    <p:sldId id="457" r:id="rId58"/>
    <p:sldId id="477" r:id="rId59"/>
    <p:sldId id="459" r:id="rId60"/>
    <p:sldId id="472" r:id="rId61"/>
    <p:sldId id="467" r:id="rId62"/>
    <p:sldId id="468" r:id="rId63"/>
    <p:sldId id="463" r:id="rId64"/>
    <p:sldId id="466" r:id="rId65"/>
    <p:sldId id="460" r:id="rId66"/>
    <p:sldId id="257" r:id="rId67"/>
    <p:sldId id="487" r:id="rId68"/>
    <p:sldId id="488" r:id="rId69"/>
    <p:sldId id="486" r:id="rId70"/>
    <p:sldId id="485" r:id="rId71"/>
    <p:sldId id="476" r:id="rId7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93E"/>
    <a:srgbClr val="F8FF8C"/>
    <a:srgbClr val="EB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89" autoAdjust="0"/>
    <p:restoredTop sz="82806" autoAdjust="0"/>
  </p:normalViewPr>
  <p:slideViewPr>
    <p:cSldViewPr snapToGrid="0" snapToObjects="1">
      <p:cViewPr>
        <p:scale>
          <a:sx n="90" d="100"/>
          <a:sy n="90" d="100"/>
        </p:scale>
        <p:origin x="-1880" y="-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printerSettings" Target="printerSettings/printerSettings1.bin"/><Relationship Id="rId74" Type="http://schemas.openxmlformats.org/officeDocument/2006/relationships/presProps" Target="presProps.xml"/><Relationship Id="rId75" Type="http://schemas.openxmlformats.org/officeDocument/2006/relationships/viewProps" Target="viewProps.xml"/><Relationship Id="rId76" Type="http://schemas.openxmlformats.org/officeDocument/2006/relationships/theme" Target="theme/theme1.xml"/><Relationship Id="rId77" Type="http://schemas.openxmlformats.org/officeDocument/2006/relationships/tableStyles" Target="tableStyles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Relationship Id="rId3" Type="http://schemas.openxmlformats.org/officeDocument/2006/relationships/image" Target="../media/image4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Relationship Id="rId2" Type="http://schemas.openxmlformats.org/officeDocument/2006/relationships/image" Target="../media/image3.emf"/><Relationship Id="rId3" Type="http://schemas.openxmlformats.org/officeDocument/2006/relationships/image" Target="../media/image5.e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4.emf"/><Relationship Id="rId1" Type="http://schemas.openxmlformats.org/officeDocument/2006/relationships/image" Target="../media/image6.emf"/><Relationship Id="rId2" Type="http://schemas.openxmlformats.org/officeDocument/2006/relationships/image" Target="../media/image2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1" Type="http://schemas.openxmlformats.org/officeDocument/2006/relationships/image" Target="../media/image7.emf"/><Relationship Id="rId2" Type="http://schemas.openxmlformats.org/officeDocument/2006/relationships/image" Target="../media/image8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4" Type="http://schemas.openxmlformats.org/officeDocument/2006/relationships/image" Target="../media/image12.emf"/><Relationship Id="rId1" Type="http://schemas.openxmlformats.org/officeDocument/2006/relationships/image" Target="../media/image11.emf"/><Relationship Id="rId2" Type="http://schemas.openxmlformats.org/officeDocument/2006/relationships/image" Target="../media/image2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Relationship Id="rId2" Type="http://schemas.openxmlformats.org/officeDocument/2006/relationships/image" Target="../media/image20.emf"/><Relationship Id="rId3" Type="http://schemas.openxmlformats.org/officeDocument/2006/relationships/image" Target="../media/image2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Relationship Id="rId2" Type="http://schemas.openxmlformats.org/officeDocument/2006/relationships/image" Target="../media/image23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Relationship Id="rId2" Type="http://schemas.openxmlformats.org/officeDocument/2006/relationships/image" Target="../media/image24.emf"/><Relationship Id="rId3" Type="http://schemas.openxmlformats.org/officeDocument/2006/relationships/image" Target="../media/image22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Relationship Id="rId2" Type="http://schemas.openxmlformats.org/officeDocument/2006/relationships/image" Target="../media/image26.emf"/><Relationship Id="rId3" Type="http://schemas.openxmlformats.org/officeDocument/2006/relationships/image" Target="../media/image27.emf"/></Relationships>
</file>

<file path=ppt/drawings/_rels/vmlDrawing2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2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4" Type="http://schemas.openxmlformats.org/officeDocument/2006/relationships/image" Target="../media/image31.emf"/><Relationship Id="rId1" Type="http://schemas.openxmlformats.org/officeDocument/2006/relationships/image" Target="../media/image28.emf"/><Relationship Id="rId2" Type="http://schemas.openxmlformats.org/officeDocument/2006/relationships/image" Target="../media/image29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3.emf"/><Relationship Id="rId3" Type="http://schemas.openxmlformats.org/officeDocument/2006/relationships/image" Target="../media/image34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35.emf"/><Relationship Id="rId3" Type="http://schemas.openxmlformats.org/officeDocument/2006/relationships/image" Target="../media/image36.e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1" Type="http://schemas.openxmlformats.org/officeDocument/2006/relationships/image" Target="../media/image32.emf"/><Relationship Id="rId2" Type="http://schemas.openxmlformats.org/officeDocument/2006/relationships/image" Target="../media/image37.e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4" Type="http://schemas.openxmlformats.org/officeDocument/2006/relationships/image" Target="../media/image35.emf"/><Relationship Id="rId5" Type="http://schemas.openxmlformats.org/officeDocument/2006/relationships/image" Target="../media/image36.emf"/><Relationship Id="rId1" Type="http://schemas.openxmlformats.org/officeDocument/2006/relationships/image" Target="../media/image32.emf"/><Relationship Id="rId2" Type="http://schemas.openxmlformats.org/officeDocument/2006/relationships/image" Target="../media/image37.e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4" Type="http://schemas.openxmlformats.org/officeDocument/2006/relationships/image" Target="../media/image37.emf"/><Relationship Id="rId5" Type="http://schemas.openxmlformats.org/officeDocument/2006/relationships/image" Target="../media/image38.emf"/><Relationship Id="rId1" Type="http://schemas.openxmlformats.org/officeDocument/2006/relationships/image" Target="../media/image32.emf"/><Relationship Id="rId2" Type="http://schemas.openxmlformats.org/officeDocument/2006/relationships/image" Target="../media/image35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9.emf"/><Relationship Id="rId2" Type="http://schemas.openxmlformats.org/officeDocument/2006/relationships/image" Target="../media/image43.e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4" Type="http://schemas.openxmlformats.org/officeDocument/2006/relationships/image" Target="../media/image46.emf"/><Relationship Id="rId5" Type="http://schemas.openxmlformats.org/officeDocument/2006/relationships/image" Target="../media/image47.emf"/><Relationship Id="rId1" Type="http://schemas.openxmlformats.org/officeDocument/2006/relationships/image" Target="../media/image39.emf"/><Relationship Id="rId2" Type="http://schemas.openxmlformats.org/officeDocument/2006/relationships/image" Target="../media/image44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48.emf"/><Relationship Id="rId3" Type="http://schemas.openxmlformats.org/officeDocument/2006/relationships/image" Target="../media/image49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50.emf"/><Relationship Id="rId3" Type="http://schemas.openxmlformats.org/officeDocument/2006/relationships/image" Target="../media/image5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50.emf"/><Relationship Id="rId3" Type="http://schemas.openxmlformats.org/officeDocument/2006/relationships/image" Target="../media/image52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Relationship Id="rId2" Type="http://schemas.openxmlformats.org/officeDocument/2006/relationships/image" Target="../media/image50.emf"/><Relationship Id="rId3" Type="http://schemas.openxmlformats.org/officeDocument/2006/relationships/image" Target="../media/image52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emf"/><Relationship Id="rId2" Type="http://schemas.openxmlformats.org/officeDocument/2006/relationships/image" Target="../media/image54.emf"/><Relationship Id="rId3" Type="http://schemas.openxmlformats.org/officeDocument/2006/relationships/image" Target="../media/image55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emf"/><Relationship Id="rId2" Type="http://schemas.openxmlformats.org/officeDocument/2006/relationships/image" Target="../media/image56.emf"/><Relationship Id="rId3" Type="http://schemas.openxmlformats.org/officeDocument/2006/relationships/image" Target="../media/image5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x-none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162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992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36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1808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3062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087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1686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4063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x-none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2882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35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973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x-none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x-none" smtClean="0"/>
              <a:t>Click to edit Master text styles</a:t>
            </a:r>
          </a:p>
          <a:p>
            <a:pPr lvl="1"/>
            <a:r>
              <a:rPr lang="x-none" smtClean="0"/>
              <a:t>Second level</a:t>
            </a:r>
          </a:p>
          <a:p>
            <a:pPr lvl="2"/>
            <a:r>
              <a:rPr lang="x-none" smtClean="0"/>
              <a:t>Third level</a:t>
            </a:r>
          </a:p>
          <a:p>
            <a:pPr lvl="3"/>
            <a:r>
              <a:rPr lang="x-none" smtClean="0"/>
              <a:t>Fourth level</a:t>
            </a:r>
          </a:p>
          <a:p>
            <a:pPr lvl="4"/>
            <a:r>
              <a:rPr lang="x-none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F98048-A684-2A4E-B4DD-E2DDA418DB87}" type="datetimeFigureOut">
              <a:rPr lang="en-US" smtClean="0"/>
              <a:t>15/01/2013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5FA916-A091-944C-A9C9-381E53A90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735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4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5.bin"/><Relationship Id="rId4" Type="http://schemas.openxmlformats.org/officeDocument/2006/relationships/image" Target="../media/image1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2.bin"/><Relationship Id="rId6" Type="http://schemas.openxmlformats.org/officeDocument/2006/relationships/image" Target="../media/image3.emf"/><Relationship Id="rId7" Type="http://schemas.openxmlformats.org/officeDocument/2006/relationships/oleObject" Target="../embeddings/oleObject3.bin"/><Relationship Id="rId8" Type="http://schemas.openxmlformats.org/officeDocument/2006/relationships/image" Target="../media/image4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4" Type="http://schemas.openxmlformats.org/officeDocument/2006/relationships/image" Target="../media/image2.emf"/><Relationship Id="rId5" Type="http://schemas.openxmlformats.org/officeDocument/2006/relationships/oleObject" Target="../embeddings/oleObject5.bin"/><Relationship Id="rId6" Type="http://schemas.openxmlformats.org/officeDocument/2006/relationships/image" Target="../media/image3.emf"/><Relationship Id="rId7" Type="http://schemas.openxmlformats.org/officeDocument/2006/relationships/oleObject" Target="../embeddings/Microsoft_Equation6.bin"/><Relationship Id="rId8" Type="http://schemas.openxmlformats.org/officeDocument/2006/relationships/image" Target="../media/image5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6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2.emf"/><Relationship Id="rId7" Type="http://schemas.openxmlformats.org/officeDocument/2006/relationships/oleObject" Target="../embeddings/oleObject8.bin"/><Relationship Id="rId8" Type="http://schemas.openxmlformats.org/officeDocument/2006/relationships/image" Target="../media/image3.emf"/><Relationship Id="rId9" Type="http://schemas.openxmlformats.org/officeDocument/2006/relationships/oleObject" Target="../embeddings/oleObject9.bin"/><Relationship Id="rId10" Type="http://schemas.openxmlformats.org/officeDocument/2006/relationships/image" Target="../media/image4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9.vml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4" Type="http://schemas.openxmlformats.org/officeDocument/2006/relationships/image" Target="../media/image6.emf"/><Relationship Id="rId1" Type="http://schemas.openxmlformats.org/officeDocument/2006/relationships/vmlDrawing" Target="../drawings/vmlDrawing10.vml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4" Type="http://schemas.openxmlformats.org/officeDocument/2006/relationships/image" Target="../media/image7.emf"/><Relationship Id="rId5" Type="http://schemas.openxmlformats.org/officeDocument/2006/relationships/oleObject" Target="../embeddings/oleObject13.bin"/><Relationship Id="rId6" Type="http://schemas.openxmlformats.org/officeDocument/2006/relationships/image" Target="../media/image8.emf"/><Relationship Id="rId7" Type="http://schemas.openxmlformats.org/officeDocument/2006/relationships/oleObject" Target="../embeddings/oleObject14.bin"/><Relationship Id="rId8" Type="http://schemas.openxmlformats.org/officeDocument/2006/relationships/image" Target="../media/image9.emf"/><Relationship Id="rId9" Type="http://schemas.openxmlformats.org/officeDocument/2006/relationships/oleObject" Target="../embeddings/oleObject15.bin"/><Relationship Id="rId10" Type="http://schemas.openxmlformats.org/officeDocument/2006/relationships/image" Target="../media/image10.emf"/><Relationship Id="rId1" Type="http://schemas.openxmlformats.org/officeDocument/2006/relationships/vmlDrawing" Target="../drawings/vmlDrawing11.vml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4" Type="http://schemas.openxmlformats.org/officeDocument/2006/relationships/image" Target="../media/image11.emf"/><Relationship Id="rId5" Type="http://schemas.openxmlformats.org/officeDocument/2006/relationships/oleObject" Target="../embeddings/oleObject17.bin"/><Relationship Id="rId6" Type="http://schemas.openxmlformats.org/officeDocument/2006/relationships/image" Target="../media/image2.emf"/><Relationship Id="rId7" Type="http://schemas.openxmlformats.org/officeDocument/2006/relationships/oleObject" Target="../embeddings/oleObject18.bin"/><Relationship Id="rId8" Type="http://schemas.openxmlformats.org/officeDocument/2006/relationships/image" Target="../media/image3.emf"/><Relationship Id="rId9" Type="http://schemas.openxmlformats.org/officeDocument/2006/relationships/oleObject" Target="../embeddings/oleObject19.bin"/><Relationship Id="rId10" Type="http://schemas.openxmlformats.org/officeDocument/2006/relationships/image" Target="../media/image12.emf"/><Relationship Id="rId1" Type="http://schemas.openxmlformats.org/officeDocument/2006/relationships/vmlDrawing" Target="../drawings/vmlDrawing12.vml"/><Relationship Id="rId2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21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13.vml"/><Relationship Id="rId2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4" Type="http://schemas.openxmlformats.org/officeDocument/2006/relationships/image" Target="../media/image15.emf"/><Relationship Id="rId5" Type="http://schemas.openxmlformats.org/officeDocument/2006/relationships/oleObject" Target="../embeddings/oleObject23.bin"/><Relationship Id="rId6" Type="http://schemas.openxmlformats.org/officeDocument/2006/relationships/image" Target="../media/image16.emf"/><Relationship Id="rId7" Type="http://schemas.openxmlformats.org/officeDocument/2006/relationships/oleObject" Target="../embeddings/oleObject24.bin"/><Relationship Id="rId8" Type="http://schemas.openxmlformats.org/officeDocument/2006/relationships/image" Target="../media/image17.emf"/><Relationship Id="rId1" Type="http://schemas.openxmlformats.org/officeDocument/2006/relationships/vmlDrawing" Target="../drawings/vmlDrawing14.vml"/><Relationship Id="rId2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4" Type="http://schemas.openxmlformats.org/officeDocument/2006/relationships/image" Target="../media/image18.emf"/><Relationship Id="rId1" Type="http://schemas.openxmlformats.org/officeDocument/2006/relationships/vmlDrawing" Target="../drawings/vmlDrawing15.vml"/><Relationship Id="rId2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16.vml"/><Relationship Id="rId2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28.bin"/><Relationship Id="rId6" Type="http://schemas.openxmlformats.org/officeDocument/2006/relationships/image" Target="../media/image20.emf"/><Relationship Id="rId1" Type="http://schemas.openxmlformats.org/officeDocument/2006/relationships/vmlDrawing" Target="../drawings/vmlDrawing17.vml"/><Relationship Id="rId2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4" Type="http://schemas.openxmlformats.org/officeDocument/2006/relationships/image" Target="../media/image19.emf"/><Relationship Id="rId5" Type="http://schemas.openxmlformats.org/officeDocument/2006/relationships/oleObject" Target="../embeddings/oleObject30.bin"/><Relationship Id="rId6" Type="http://schemas.openxmlformats.org/officeDocument/2006/relationships/image" Target="../media/image20.emf"/><Relationship Id="rId7" Type="http://schemas.openxmlformats.org/officeDocument/2006/relationships/oleObject" Target="../embeddings/oleObject31.bin"/><Relationship Id="rId8" Type="http://schemas.openxmlformats.org/officeDocument/2006/relationships/image" Target="../media/image21.emf"/><Relationship Id="rId1" Type="http://schemas.openxmlformats.org/officeDocument/2006/relationships/vmlDrawing" Target="../drawings/vmlDrawing18.vml"/><Relationship Id="rId2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4" Type="http://schemas.openxmlformats.org/officeDocument/2006/relationships/image" Target="../media/image22.emf"/><Relationship Id="rId5" Type="http://schemas.openxmlformats.org/officeDocument/2006/relationships/oleObject" Target="../embeddings/oleObject33.bin"/><Relationship Id="rId6" Type="http://schemas.openxmlformats.org/officeDocument/2006/relationships/image" Target="../media/image23.emf"/><Relationship Id="rId1" Type="http://schemas.openxmlformats.org/officeDocument/2006/relationships/vmlDrawing" Target="../drawings/vmlDrawing19.vml"/><Relationship Id="rId2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4" Type="http://schemas.openxmlformats.org/officeDocument/2006/relationships/image" Target="../media/image23.emf"/><Relationship Id="rId5" Type="http://schemas.openxmlformats.org/officeDocument/2006/relationships/oleObject" Target="../embeddings/oleObject35.bin"/><Relationship Id="rId6" Type="http://schemas.openxmlformats.org/officeDocument/2006/relationships/image" Target="../media/image24.emf"/><Relationship Id="rId7" Type="http://schemas.openxmlformats.org/officeDocument/2006/relationships/oleObject" Target="../embeddings/oleObject36.bin"/><Relationship Id="rId8" Type="http://schemas.openxmlformats.org/officeDocument/2006/relationships/image" Target="../media/image22.emf"/><Relationship Id="rId1" Type="http://schemas.openxmlformats.org/officeDocument/2006/relationships/vmlDrawing" Target="../drawings/vmlDrawing20.vml"/><Relationship Id="rId2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4" Type="http://schemas.openxmlformats.org/officeDocument/2006/relationships/image" Target="../media/image25.emf"/><Relationship Id="rId5" Type="http://schemas.openxmlformats.org/officeDocument/2006/relationships/oleObject" Target="../embeddings/oleObject38.bin"/><Relationship Id="rId6" Type="http://schemas.openxmlformats.org/officeDocument/2006/relationships/image" Target="../media/image26.emf"/><Relationship Id="rId7" Type="http://schemas.openxmlformats.org/officeDocument/2006/relationships/oleObject" Target="../embeddings/oleObject39.bin"/><Relationship Id="rId8" Type="http://schemas.openxmlformats.org/officeDocument/2006/relationships/image" Target="../media/image27.emf"/><Relationship Id="rId1" Type="http://schemas.openxmlformats.org/officeDocument/2006/relationships/vmlDrawing" Target="../drawings/vmlDrawing21.vml"/><Relationship Id="rId2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41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42.bin"/><Relationship Id="rId8" Type="http://schemas.openxmlformats.org/officeDocument/2006/relationships/image" Target="../media/image30.emf"/><Relationship Id="rId9" Type="http://schemas.openxmlformats.org/officeDocument/2006/relationships/oleObject" Target="../embeddings/oleObject43.bin"/><Relationship Id="rId10" Type="http://schemas.openxmlformats.org/officeDocument/2006/relationships/image" Target="../media/image31.emf"/><Relationship Id="rId1" Type="http://schemas.openxmlformats.org/officeDocument/2006/relationships/vmlDrawing" Target="../drawings/vmlDrawing22.vml"/><Relationship Id="rId2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4" Type="http://schemas.openxmlformats.org/officeDocument/2006/relationships/image" Target="../media/image28.emf"/><Relationship Id="rId5" Type="http://schemas.openxmlformats.org/officeDocument/2006/relationships/oleObject" Target="../embeddings/oleObject45.bin"/><Relationship Id="rId6" Type="http://schemas.openxmlformats.org/officeDocument/2006/relationships/image" Target="../media/image29.emf"/><Relationship Id="rId7" Type="http://schemas.openxmlformats.org/officeDocument/2006/relationships/oleObject" Target="../embeddings/oleObject46.bin"/><Relationship Id="rId8" Type="http://schemas.openxmlformats.org/officeDocument/2006/relationships/image" Target="../media/image30.emf"/><Relationship Id="rId9" Type="http://schemas.openxmlformats.org/officeDocument/2006/relationships/oleObject" Target="../embeddings/oleObject47.bin"/><Relationship Id="rId10" Type="http://schemas.openxmlformats.org/officeDocument/2006/relationships/image" Target="../media/image31.emf"/><Relationship Id="rId1" Type="http://schemas.openxmlformats.org/officeDocument/2006/relationships/vmlDrawing" Target="../drawings/vmlDrawing23.vml"/><Relationship Id="rId2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49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50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24.vml"/><Relationship Id="rId2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1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52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53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25.vml"/><Relationship Id="rId2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55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56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26.vml"/><Relationship Id="rId2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58.bin"/><Relationship Id="rId6" Type="http://schemas.openxmlformats.org/officeDocument/2006/relationships/image" Target="../media/image33.emf"/><Relationship Id="rId7" Type="http://schemas.openxmlformats.org/officeDocument/2006/relationships/oleObject" Target="../embeddings/oleObject59.bin"/><Relationship Id="rId8" Type="http://schemas.openxmlformats.org/officeDocument/2006/relationships/image" Target="../media/image34.emf"/><Relationship Id="rId1" Type="http://schemas.openxmlformats.org/officeDocument/2006/relationships/vmlDrawing" Target="../drawings/vmlDrawing27.vml"/><Relationship Id="rId2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0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61.bin"/><Relationship Id="rId6" Type="http://schemas.openxmlformats.org/officeDocument/2006/relationships/image" Target="../media/image35.emf"/><Relationship Id="rId7" Type="http://schemas.openxmlformats.org/officeDocument/2006/relationships/oleObject" Target="../embeddings/oleObject62.bin"/><Relationship Id="rId8" Type="http://schemas.openxmlformats.org/officeDocument/2006/relationships/image" Target="../media/image36.emf"/><Relationship Id="rId1" Type="http://schemas.openxmlformats.org/officeDocument/2006/relationships/vmlDrawing" Target="../drawings/vmlDrawing28.vml"/><Relationship Id="rId2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67.bin"/><Relationship Id="rId12" Type="http://schemas.openxmlformats.org/officeDocument/2006/relationships/image" Target="../media/image36.emf"/><Relationship Id="rId1" Type="http://schemas.openxmlformats.org/officeDocument/2006/relationships/vmlDrawing" Target="../drawings/vmlDrawing29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63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64.bin"/><Relationship Id="rId6" Type="http://schemas.openxmlformats.org/officeDocument/2006/relationships/image" Target="../media/image37.emf"/><Relationship Id="rId7" Type="http://schemas.openxmlformats.org/officeDocument/2006/relationships/oleObject" Target="../embeddings/oleObject65.bin"/><Relationship Id="rId8" Type="http://schemas.openxmlformats.org/officeDocument/2006/relationships/image" Target="../media/image38.emf"/><Relationship Id="rId9" Type="http://schemas.openxmlformats.org/officeDocument/2006/relationships/oleObject" Target="../embeddings/oleObject66.bin"/><Relationship Id="rId10" Type="http://schemas.openxmlformats.org/officeDocument/2006/relationships/image" Target="../media/image35.emf"/></Relationships>
</file>

<file path=ppt/slides/_rels/slide48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2.bin"/><Relationship Id="rId12" Type="http://schemas.openxmlformats.org/officeDocument/2006/relationships/image" Target="../media/image36.emf"/><Relationship Id="rId1" Type="http://schemas.openxmlformats.org/officeDocument/2006/relationships/vmlDrawing" Target="../drawings/vmlDrawing30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68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69.bin"/><Relationship Id="rId6" Type="http://schemas.openxmlformats.org/officeDocument/2006/relationships/image" Target="../media/image37.emf"/><Relationship Id="rId7" Type="http://schemas.openxmlformats.org/officeDocument/2006/relationships/oleObject" Target="../embeddings/oleObject70.bin"/><Relationship Id="rId8" Type="http://schemas.openxmlformats.org/officeDocument/2006/relationships/image" Target="../media/image38.emf"/><Relationship Id="rId9" Type="http://schemas.openxmlformats.org/officeDocument/2006/relationships/oleObject" Target="../embeddings/oleObject71.bin"/><Relationship Id="rId10" Type="http://schemas.openxmlformats.org/officeDocument/2006/relationships/image" Target="../media/image35.emf"/></Relationships>
</file>

<file path=ppt/slides/_rels/slide49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77.bin"/><Relationship Id="rId12" Type="http://schemas.openxmlformats.org/officeDocument/2006/relationships/image" Target="../media/image38.emf"/><Relationship Id="rId1" Type="http://schemas.openxmlformats.org/officeDocument/2006/relationships/vmlDrawing" Target="../drawings/vmlDrawing31.vml"/><Relationship Id="rId2" Type="http://schemas.openxmlformats.org/officeDocument/2006/relationships/slideLayout" Target="../slideLayouts/slideLayout1.xml"/><Relationship Id="rId3" Type="http://schemas.openxmlformats.org/officeDocument/2006/relationships/oleObject" Target="../embeddings/oleObject73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74.bin"/><Relationship Id="rId6" Type="http://schemas.openxmlformats.org/officeDocument/2006/relationships/image" Target="../media/image35.emf"/><Relationship Id="rId7" Type="http://schemas.openxmlformats.org/officeDocument/2006/relationships/oleObject" Target="../embeddings/oleObject75.bin"/><Relationship Id="rId8" Type="http://schemas.openxmlformats.org/officeDocument/2006/relationships/image" Target="../media/image36.emf"/><Relationship Id="rId9" Type="http://schemas.openxmlformats.org/officeDocument/2006/relationships/oleObject" Target="../embeddings/oleObject76.bin"/><Relationship Id="rId10" Type="http://schemas.openxmlformats.org/officeDocument/2006/relationships/image" Target="../media/image37.e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8.bin"/><Relationship Id="rId4" Type="http://schemas.openxmlformats.org/officeDocument/2006/relationships/image" Target="../media/image39.emf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oleObject" Target="../embeddings/oleObject79.bin"/><Relationship Id="rId1" Type="http://schemas.openxmlformats.org/officeDocument/2006/relationships/vmlDrawing" Target="../drawings/vmlDrawing32.vml"/><Relationship Id="rId2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4" Type="http://schemas.openxmlformats.org/officeDocument/2006/relationships/image" Target="../media/image39.emf"/><Relationship Id="rId5" Type="http://schemas.openxmlformats.org/officeDocument/2006/relationships/image" Target="../media/image40.png"/><Relationship Id="rId6" Type="http://schemas.openxmlformats.org/officeDocument/2006/relationships/image" Target="../media/image41.png"/><Relationship Id="rId7" Type="http://schemas.openxmlformats.org/officeDocument/2006/relationships/image" Target="../media/image42.png"/><Relationship Id="rId8" Type="http://schemas.openxmlformats.org/officeDocument/2006/relationships/oleObject" Target="../embeddings/oleObject81.bin"/><Relationship Id="rId9" Type="http://schemas.openxmlformats.org/officeDocument/2006/relationships/oleObject" Target="../embeddings/oleObject82.bin"/><Relationship Id="rId10" Type="http://schemas.openxmlformats.org/officeDocument/2006/relationships/image" Target="../media/image43.emf"/><Relationship Id="rId1" Type="http://schemas.openxmlformats.org/officeDocument/2006/relationships/vmlDrawing" Target="../drawings/vmlDrawing33.vml"/><Relationship Id="rId2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5.emf"/><Relationship Id="rId12" Type="http://schemas.openxmlformats.org/officeDocument/2006/relationships/oleObject" Target="../embeddings/oleObject86.bin"/><Relationship Id="rId13" Type="http://schemas.openxmlformats.org/officeDocument/2006/relationships/image" Target="../media/image46.emf"/><Relationship Id="rId14" Type="http://schemas.openxmlformats.org/officeDocument/2006/relationships/oleObject" Target="../embeddings/oleObject87.bin"/><Relationship Id="rId15" Type="http://schemas.openxmlformats.org/officeDocument/2006/relationships/image" Target="../media/image47.emf"/><Relationship Id="rId1" Type="http://schemas.openxmlformats.org/officeDocument/2006/relationships/vmlDrawing" Target="../drawings/vmlDrawing34.vml"/><Relationship Id="rId2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oleObject" Target="../embeddings/oleObject83.bin"/><Relationship Id="rId7" Type="http://schemas.openxmlformats.org/officeDocument/2006/relationships/image" Target="../media/image39.emf"/><Relationship Id="rId8" Type="http://schemas.openxmlformats.org/officeDocument/2006/relationships/oleObject" Target="../embeddings/oleObject84.bin"/><Relationship Id="rId9" Type="http://schemas.openxmlformats.org/officeDocument/2006/relationships/image" Target="../media/image44.emf"/><Relationship Id="rId10" Type="http://schemas.openxmlformats.org/officeDocument/2006/relationships/oleObject" Target="../embeddings/oleObject85.bin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oleObject" Target="../embeddings/oleObject88.bin"/><Relationship Id="rId7" Type="http://schemas.openxmlformats.org/officeDocument/2006/relationships/image" Target="../media/image32.emf"/><Relationship Id="rId8" Type="http://schemas.openxmlformats.org/officeDocument/2006/relationships/oleObject" Target="../embeddings/oleObject89.bin"/><Relationship Id="rId9" Type="http://schemas.openxmlformats.org/officeDocument/2006/relationships/image" Target="../media/image48.emf"/><Relationship Id="rId10" Type="http://schemas.openxmlformats.org/officeDocument/2006/relationships/oleObject" Target="../embeddings/oleObject90.bin"/><Relationship Id="rId11" Type="http://schemas.openxmlformats.org/officeDocument/2006/relationships/image" Target="../media/image49.emf"/><Relationship Id="rId1" Type="http://schemas.openxmlformats.org/officeDocument/2006/relationships/vmlDrawing" Target="../drawings/vmlDrawing35.vml"/><Relationship Id="rId2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oleObject" Target="../embeddings/oleObject91.bin"/><Relationship Id="rId7" Type="http://schemas.openxmlformats.org/officeDocument/2006/relationships/image" Target="../media/image32.emf"/><Relationship Id="rId8" Type="http://schemas.openxmlformats.org/officeDocument/2006/relationships/oleObject" Target="../embeddings/oleObject92.bin"/><Relationship Id="rId9" Type="http://schemas.openxmlformats.org/officeDocument/2006/relationships/image" Target="../media/image48.emf"/><Relationship Id="rId10" Type="http://schemas.openxmlformats.org/officeDocument/2006/relationships/oleObject" Target="../embeddings/oleObject93.bin"/><Relationship Id="rId11" Type="http://schemas.openxmlformats.org/officeDocument/2006/relationships/image" Target="../media/image49.emf"/><Relationship Id="rId1" Type="http://schemas.openxmlformats.org/officeDocument/2006/relationships/vmlDrawing" Target="../drawings/vmlDrawing36.vml"/><Relationship Id="rId2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95.bin"/><Relationship Id="rId6" Type="http://schemas.openxmlformats.org/officeDocument/2006/relationships/image" Target="../media/image48.emf"/><Relationship Id="rId7" Type="http://schemas.openxmlformats.org/officeDocument/2006/relationships/oleObject" Target="../embeddings/oleObject96.bin"/><Relationship Id="rId8" Type="http://schemas.openxmlformats.org/officeDocument/2006/relationships/image" Target="../media/image49.emf"/><Relationship Id="rId1" Type="http://schemas.openxmlformats.org/officeDocument/2006/relationships/vmlDrawing" Target="../drawings/vmlDrawing37.vml"/><Relationship Id="rId2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98.bin"/><Relationship Id="rId6" Type="http://schemas.openxmlformats.org/officeDocument/2006/relationships/image" Target="../media/image50.emf"/><Relationship Id="rId7" Type="http://schemas.openxmlformats.org/officeDocument/2006/relationships/oleObject" Target="../embeddings/oleObject99.bin"/><Relationship Id="rId8" Type="http://schemas.openxmlformats.org/officeDocument/2006/relationships/image" Target="../media/image51.emf"/><Relationship Id="rId1" Type="http://schemas.openxmlformats.org/officeDocument/2006/relationships/vmlDrawing" Target="../drawings/vmlDrawing38.vml"/><Relationship Id="rId2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0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101.bin"/><Relationship Id="rId6" Type="http://schemas.openxmlformats.org/officeDocument/2006/relationships/oleObject" Target="../embeddings/oleObject102.bin"/><Relationship Id="rId7" Type="http://schemas.openxmlformats.org/officeDocument/2006/relationships/image" Target="../media/image50.emf"/><Relationship Id="rId8" Type="http://schemas.openxmlformats.org/officeDocument/2006/relationships/oleObject" Target="../embeddings/oleObject103.bin"/><Relationship Id="rId9" Type="http://schemas.openxmlformats.org/officeDocument/2006/relationships/image" Target="../media/image52.emf"/><Relationship Id="rId1" Type="http://schemas.openxmlformats.org/officeDocument/2006/relationships/vmlDrawing" Target="../drawings/vmlDrawing39.vml"/><Relationship Id="rId2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4.bin"/><Relationship Id="rId4" Type="http://schemas.openxmlformats.org/officeDocument/2006/relationships/image" Target="../media/image32.emf"/><Relationship Id="rId5" Type="http://schemas.openxmlformats.org/officeDocument/2006/relationships/oleObject" Target="../embeddings/oleObject105.bin"/><Relationship Id="rId6" Type="http://schemas.openxmlformats.org/officeDocument/2006/relationships/oleObject" Target="../embeddings/oleObject106.bin"/><Relationship Id="rId7" Type="http://schemas.openxmlformats.org/officeDocument/2006/relationships/image" Target="../media/image50.emf"/><Relationship Id="rId8" Type="http://schemas.openxmlformats.org/officeDocument/2006/relationships/oleObject" Target="../embeddings/oleObject107.bin"/><Relationship Id="rId9" Type="http://schemas.openxmlformats.org/officeDocument/2006/relationships/image" Target="../media/image52.emf"/><Relationship Id="rId1" Type="http://schemas.openxmlformats.org/officeDocument/2006/relationships/vmlDrawing" Target="../drawings/vmlDrawing40.vml"/><Relationship Id="rId2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8.bin"/><Relationship Id="rId4" Type="http://schemas.openxmlformats.org/officeDocument/2006/relationships/image" Target="../media/image53.emf"/><Relationship Id="rId5" Type="http://schemas.openxmlformats.org/officeDocument/2006/relationships/oleObject" Target="../embeddings/oleObject109.bin"/><Relationship Id="rId6" Type="http://schemas.openxmlformats.org/officeDocument/2006/relationships/image" Target="../media/image54.emf"/><Relationship Id="rId7" Type="http://schemas.openxmlformats.org/officeDocument/2006/relationships/oleObject" Target="../embeddings/oleObject110.bin"/><Relationship Id="rId8" Type="http://schemas.openxmlformats.org/officeDocument/2006/relationships/image" Target="../media/image55.emf"/><Relationship Id="rId1" Type="http://schemas.openxmlformats.org/officeDocument/2006/relationships/vmlDrawing" Target="../drawings/vmlDrawing41.vml"/><Relationship Id="rId2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1.bin"/><Relationship Id="rId4" Type="http://schemas.openxmlformats.org/officeDocument/2006/relationships/image" Target="../media/image55.emf"/><Relationship Id="rId5" Type="http://schemas.openxmlformats.org/officeDocument/2006/relationships/oleObject" Target="../embeddings/oleObject112.bin"/><Relationship Id="rId6" Type="http://schemas.openxmlformats.org/officeDocument/2006/relationships/image" Target="../media/image56.emf"/><Relationship Id="rId7" Type="http://schemas.openxmlformats.org/officeDocument/2006/relationships/oleObject" Target="../embeddings/oleObject113.bin"/><Relationship Id="rId8" Type="http://schemas.openxmlformats.org/officeDocument/2006/relationships/image" Target="../media/image57.emf"/><Relationship Id="rId1" Type="http://schemas.openxmlformats.org/officeDocument/2006/relationships/vmlDrawing" Target="../drawings/vmlDrawing42.vml"/><Relationship Id="rId2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438231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5000" b="1" dirty="0" smtClean="0">
                <a:solidFill>
                  <a:srgbClr val="EB0000"/>
                </a:solidFill>
                <a:latin typeface="Calibri"/>
                <a:cs typeface="Calibri"/>
              </a:rPr>
              <a:t>Exponential Decay of Correlations Implies Area Law</a:t>
            </a:r>
          </a:p>
          <a:p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59764" y="2641580"/>
            <a:ext cx="8964613" cy="5175975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en-GB" sz="3300" dirty="0" smtClean="0">
                <a:solidFill>
                  <a:srgbClr val="000090"/>
                </a:solidFill>
                <a:latin typeface="Calibri"/>
                <a:cs typeface="Calibri"/>
              </a:rPr>
              <a:t>Fernando </a:t>
            </a:r>
            <a:r>
              <a:rPr lang="en-GB" sz="3300" dirty="0">
                <a:solidFill>
                  <a:srgbClr val="000090"/>
                </a:solidFill>
                <a:latin typeface="Calibri"/>
                <a:cs typeface="Calibri"/>
              </a:rPr>
              <a:t>G.S.L. </a:t>
            </a:r>
            <a:r>
              <a:rPr lang="en-GB" sz="3300" dirty="0" smtClean="0">
                <a:solidFill>
                  <a:srgbClr val="000090"/>
                </a:solidFill>
                <a:latin typeface="Calibri"/>
                <a:cs typeface="Calibri"/>
              </a:rPr>
              <a:t>Brand</a:t>
            </a:r>
            <a:r>
              <a:rPr lang="en-US" sz="3300" dirty="0" err="1" smtClean="0">
                <a:solidFill>
                  <a:srgbClr val="000090"/>
                </a:solidFill>
                <a:latin typeface="Calibri"/>
                <a:cs typeface="Calibri"/>
              </a:rPr>
              <a:t>ão</a:t>
            </a:r>
            <a:endParaRPr lang="en-US" sz="1000" dirty="0" smtClean="0">
              <a:latin typeface="Arial" charset="0"/>
            </a:endParaRPr>
          </a:p>
          <a:p>
            <a:pPr marL="0" indent="0" algn="ctr" eaLnBrk="1" hangingPunct="1">
              <a:buFont typeface="Wingdings" charset="0"/>
              <a:buNone/>
            </a:pPr>
            <a:r>
              <a:rPr lang="en-US" sz="2500" dirty="0" smtClean="0">
                <a:latin typeface="Calibri"/>
                <a:cs typeface="Calibri"/>
              </a:rPr>
              <a:t>ETH Zürich</a:t>
            </a:r>
          </a:p>
          <a:p>
            <a:pPr marL="0" indent="0" algn="ctr" eaLnBrk="1" hangingPunct="1">
              <a:buFont typeface="Wingdings" charset="0"/>
              <a:buNone/>
            </a:pPr>
            <a:endParaRPr lang="en-US" sz="2500" dirty="0" smtClean="0">
              <a:latin typeface="Calibri"/>
              <a:cs typeface="Calibri"/>
            </a:endParaRPr>
          </a:p>
          <a:p>
            <a:pPr marL="0" indent="0" algn="ctr" eaLnBrk="1" hangingPunct="1">
              <a:buFont typeface="Wingdings" charset="0"/>
              <a:buNone/>
            </a:pPr>
            <a:r>
              <a:rPr lang="en-US" sz="2800" dirty="0" smtClean="0">
                <a:latin typeface="Calibri"/>
                <a:cs typeface="Calibri"/>
              </a:rPr>
              <a:t>Based on joint work with </a:t>
            </a:r>
            <a:r>
              <a:rPr lang="en-US" sz="3300" dirty="0" err="1" smtClean="0">
                <a:solidFill>
                  <a:srgbClr val="000090"/>
                </a:solidFill>
                <a:latin typeface="Calibri"/>
                <a:cs typeface="Calibri"/>
              </a:rPr>
              <a:t>Michał</a:t>
            </a:r>
            <a:r>
              <a:rPr lang="en-US" sz="3300" dirty="0" smtClean="0">
                <a:solidFill>
                  <a:srgbClr val="000090"/>
                </a:solidFill>
                <a:latin typeface="Calibri"/>
                <a:cs typeface="Calibri"/>
              </a:rPr>
              <a:t> </a:t>
            </a:r>
            <a:r>
              <a:rPr lang="en-US" sz="3300" dirty="0" err="1" smtClean="0">
                <a:solidFill>
                  <a:srgbClr val="000090"/>
                </a:solidFill>
                <a:latin typeface="Calibri"/>
                <a:cs typeface="Calibri"/>
              </a:rPr>
              <a:t>Horodecki</a:t>
            </a:r>
            <a:endParaRPr lang="en-US" sz="3300" dirty="0">
              <a:solidFill>
                <a:srgbClr val="000090"/>
              </a:solidFill>
              <a:latin typeface="Calibri"/>
              <a:cs typeface="Calibri"/>
            </a:endParaRPr>
          </a:p>
          <a:p>
            <a:pPr marL="0" indent="0" algn="ctr" eaLnBrk="1" hangingPunct="1">
              <a:buFont typeface="Wingdings" charset="0"/>
              <a:buNone/>
            </a:pPr>
            <a:r>
              <a:rPr lang="en-US" sz="2500" dirty="0" smtClean="0">
                <a:latin typeface="Calibri"/>
                <a:cs typeface="Calibri"/>
              </a:rPr>
              <a:t>Arxiv:1206.2947</a:t>
            </a:r>
          </a:p>
          <a:p>
            <a:pPr marL="0" indent="0" algn="ctr" eaLnBrk="1" hangingPunct="1">
              <a:buFont typeface="Wingdings" charset="0"/>
              <a:buNone/>
            </a:pPr>
            <a:endParaRPr lang="en-US" sz="3500" dirty="0" smtClean="0">
              <a:latin typeface="Calibri"/>
              <a:cs typeface="Calibri"/>
            </a:endParaRPr>
          </a:p>
          <a:p>
            <a:pPr marL="0" indent="0" algn="ctr" eaLnBrk="1" hangingPunct="1">
              <a:buFont typeface="Wingdings" charset="0"/>
              <a:buNone/>
            </a:pPr>
            <a:endParaRPr lang="en-US" sz="2500" dirty="0" smtClean="0">
              <a:latin typeface="Calibri"/>
              <a:cs typeface="Calibri"/>
            </a:endParaRPr>
          </a:p>
          <a:p>
            <a:pPr marL="0" indent="0" algn="ctr" eaLnBrk="1" hangingPunct="1">
              <a:buFont typeface="Wingdings" charset="0"/>
              <a:buNone/>
            </a:pPr>
            <a:r>
              <a:rPr lang="en-US" sz="2500" dirty="0" smtClean="0">
                <a:latin typeface="Calibri"/>
                <a:cs typeface="Calibri"/>
              </a:rPr>
              <a:t>COOGEE</a:t>
            </a:r>
            <a:r>
              <a:rPr lang="en-US" sz="2500" dirty="0" smtClean="0">
                <a:latin typeface="Calibri"/>
                <a:cs typeface="Calibri"/>
              </a:rPr>
              <a:t> 2013</a:t>
            </a:r>
            <a:endParaRPr lang="en-US" sz="2500" dirty="0" smtClean="0">
              <a:latin typeface="Calibri"/>
              <a:cs typeface="Calibri"/>
            </a:endParaRPr>
          </a:p>
          <a:p>
            <a:pPr marL="0" indent="0" algn="ctr" eaLnBrk="1" hangingPunct="1">
              <a:buFont typeface="Wingdings" charset="0"/>
              <a:buNone/>
            </a:pPr>
            <a:endParaRPr lang="en-US" sz="2400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sz="2400" dirty="0">
              <a:latin typeface="Arial" charset="0"/>
            </a:endParaRPr>
          </a:p>
          <a:p>
            <a:pPr marL="0" indent="0" eaLnBrk="1" hangingPunct="1">
              <a:buFont typeface="Wingdings" charset="0"/>
              <a:buNone/>
            </a:pPr>
            <a:endParaRPr lang="en-US" sz="28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09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1"/>
            <a:ext cx="9058594" cy="153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Condensed (matter) version of the talk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5415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0693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066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93443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308121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6089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9462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4740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3052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8329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1702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769804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4482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3726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77098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2376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5415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0693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64066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93443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08121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6089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9462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34740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3052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8329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1702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769804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84482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43726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7098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2376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5415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30693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64066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93443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08121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66089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99462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34740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73052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8329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41702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69804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084482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43726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77098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12376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95415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30693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64066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993443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308121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66089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99462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4740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3052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08329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41702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769804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084482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43726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098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12376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5415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30693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364066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993443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308121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66089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99462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534740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73052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08329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41702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769804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084482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43726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77098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12376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415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30693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4066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993443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308121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66089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99462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34740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573052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08329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41702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769804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084482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43726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77098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12376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295415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30693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64066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993443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308121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66089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99462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34740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573052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08329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41702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769804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7084482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743726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777098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812376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95415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330693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364066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3993443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4308121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466089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499462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34740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73052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08329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41702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769804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084482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43726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77098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812376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TextBox 135"/>
          <p:cNvSpPr txBox="1"/>
          <p:nvPr/>
        </p:nvSpPr>
        <p:spPr>
          <a:xfrm>
            <a:off x="448732" y="5192889"/>
            <a:ext cx="8424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500" dirty="0" smtClean="0"/>
              <a:t>Finite correlation length implies correlations are short ranged</a:t>
            </a:r>
          </a:p>
        </p:txBody>
      </p:sp>
      <p:graphicFrame>
        <p:nvGraphicFramePr>
          <p:cNvPr id="137" name="Object 13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13442837"/>
              </p:ext>
            </p:extLst>
          </p:nvPr>
        </p:nvGraphicFramePr>
        <p:xfrm>
          <a:off x="2164557" y="2897716"/>
          <a:ext cx="58896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9601" name="Equation" r:id="rId3" imgW="241300" imgH="241300" progId="Equation.3">
                  <p:embed/>
                </p:oleObj>
              </mc:Choice>
              <mc:Fallback>
                <p:oleObj name="Equation" r:id="rId3" imgW="241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4557" y="2897716"/>
                        <a:ext cx="588962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266942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1"/>
            <a:ext cx="9058594" cy="153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Condensed (matter) version of the talk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5415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0693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066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93443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308121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6089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9462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4740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3052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8329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1702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769804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4482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3726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77098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2376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5415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0693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64066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93443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08121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6089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9462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34740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3052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8329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1702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769804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84482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43726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7098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2376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5415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30693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64066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93443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08121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66089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99462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34740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73052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8329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41702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69804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084482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43726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77098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12376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95415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30693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64066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993443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308121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66089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99462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4740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3052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08329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41702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769804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084482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43726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098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12376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5415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30693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364066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993443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308121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66089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99462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534740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73052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08329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41702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769804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084482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43726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77098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12376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415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30693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4066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993443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308121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66089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99462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34740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573052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08329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41702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769804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084482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43726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77098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12376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295415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30693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64066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993443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308121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66089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99462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34740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573052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08329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41702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769804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7084482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743726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777098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812376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95415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330693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364066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3993443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4308121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466089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499462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34740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73052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08329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41702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769804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084482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43726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77098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812376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03886" y="2436482"/>
            <a:ext cx="3006374" cy="1582693"/>
          </a:xfrm>
          <a:prstGeom prst="rect">
            <a:avLst/>
          </a:prstGeom>
          <a:solidFill>
            <a:schemeClr val="bg1">
              <a:alpha val="15000"/>
            </a:schemeClr>
          </a:solidFill>
          <a:ln w="22225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TextBox 136"/>
          <p:cNvSpPr txBox="1"/>
          <p:nvPr/>
        </p:nvSpPr>
        <p:spPr>
          <a:xfrm>
            <a:off x="448732" y="5192889"/>
            <a:ext cx="8424333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500" dirty="0" smtClean="0"/>
              <a:t>Finite correlation length implies correlations are short ranged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36909" y="2537423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A</a:t>
            </a:r>
            <a:endParaRPr lang="en-US" sz="4000" b="1" dirty="0">
              <a:solidFill>
                <a:srgbClr val="008000"/>
              </a:solidFill>
            </a:endParaRPr>
          </a:p>
        </p:txBody>
      </p:sp>
      <p:graphicFrame>
        <p:nvGraphicFramePr>
          <p:cNvPr id="139" name="Object 1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595138"/>
              </p:ext>
            </p:extLst>
          </p:nvPr>
        </p:nvGraphicFramePr>
        <p:xfrm>
          <a:off x="2164557" y="2897716"/>
          <a:ext cx="58896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0625" name="Equation" r:id="rId3" imgW="241300" imgH="241300" progId="Equation.3">
                  <p:embed/>
                </p:oleObj>
              </mc:Choice>
              <mc:Fallback>
                <p:oleObj name="Equation" r:id="rId3" imgW="241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4557" y="2897716"/>
                        <a:ext cx="588962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0" name="TextBox 139"/>
          <p:cNvSpPr txBox="1"/>
          <p:nvPr/>
        </p:nvSpPr>
        <p:spPr>
          <a:xfrm>
            <a:off x="3179937" y="1744379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B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0026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1"/>
            <a:ext cx="9058594" cy="153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Condensed (matter) version of the talk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5415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0693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066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93443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308121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6089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9462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4740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3052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8329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1702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769804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4482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3726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77098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2376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5415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0693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64066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93443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08121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6089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9462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34740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3052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8329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1702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769804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84482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43726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7098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2376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5415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30693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64066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93443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08121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66089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99462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34740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73052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8329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41702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69804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084482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43726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77098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12376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95415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30693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64066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993443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308121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66089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99462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4740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3052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08329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41702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769804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084482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43726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098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12376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5415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30693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364066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993443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308121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66089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99462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534740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73052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08329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41702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769804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084482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43726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77098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12376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415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30693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4066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993443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308121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66089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99462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34740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573052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08329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41702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769804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084482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43726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77098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12376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295415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30693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64066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993443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308121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66089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99462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34740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573052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08329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41702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769804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7084482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743726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777098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812376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95415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330693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364066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3993443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4308121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466089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499462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34740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73052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08329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41702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769804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084482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43726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77098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812376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03886" y="2436482"/>
            <a:ext cx="3006374" cy="1582693"/>
          </a:xfrm>
          <a:prstGeom prst="rect">
            <a:avLst/>
          </a:prstGeom>
          <a:solidFill>
            <a:schemeClr val="bg1">
              <a:alpha val="15000"/>
            </a:schemeClr>
          </a:solidFill>
          <a:ln w="22225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29" idx="4"/>
          </p:cNvCxnSpPr>
          <p:nvPr/>
        </p:nvCxnSpPr>
        <p:spPr>
          <a:xfrm>
            <a:off x="4773788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105482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5459588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5850113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6193013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6535913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6894688" y="23410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7213775" y="2355696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4426125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59" idx="6"/>
          </p:cNvCxnSpPr>
          <p:nvPr/>
        </p:nvCxnSpPr>
        <p:spPr>
          <a:xfrm>
            <a:off x="4219221" y="301272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4219221" y="342547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4219221" y="383187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4418737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73788" y="394334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5116770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5459588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5842725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6185625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6535913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6887300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7204975" y="394334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endCxn id="101" idx="2"/>
          </p:cNvCxnSpPr>
          <p:nvPr/>
        </p:nvCxnSpPr>
        <p:spPr>
          <a:xfrm>
            <a:off x="7314335" y="3815974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7310260" y="3427246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7314335" y="3020681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7310260" y="2626981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448732" y="5192889"/>
            <a:ext cx="842433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500" dirty="0" smtClean="0"/>
              <a:t>Finite correlation length implies correlations are short ranged</a:t>
            </a:r>
          </a:p>
          <a:p>
            <a:pPr marL="342900" indent="-342900">
              <a:buFontTx/>
              <a:buChar char="-"/>
            </a:pPr>
            <a:endParaRPr lang="en-US" sz="1000" dirty="0"/>
          </a:p>
          <a:p>
            <a:pPr marL="342900" indent="-342900">
              <a:buFontTx/>
              <a:buChar char="-"/>
            </a:pPr>
            <a:endParaRPr lang="en-US" sz="2500" b="1" dirty="0">
              <a:solidFill>
                <a:srgbClr val="008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4636909" y="2537423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A</a:t>
            </a:r>
            <a:endParaRPr lang="en-US" sz="4000" b="1" dirty="0">
              <a:solidFill>
                <a:srgbClr val="008000"/>
              </a:solidFill>
            </a:endParaRPr>
          </a:p>
        </p:txBody>
      </p:sp>
      <p:graphicFrame>
        <p:nvGraphicFramePr>
          <p:cNvPr id="163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595138"/>
              </p:ext>
            </p:extLst>
          </p:nvPr>
        </p:nvGraphicFramePr>
        <p:xfrm>
          <a:off x="2164557" y="2897716"/>
          <a:ext cx="58896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2672" name="Equation" r:id="rId3" imgW="241300" imgH="241300" progId="Equation.3">
                  <p:embed/>
                </p:oleObj>
              </mc:Choice>
              <mc:Fallback>
                <p:oleObj name="Equation" r:id="rId3" imgW="241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4557" y="2897716"/>
                        <a:ext cx="588962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4" name="TextBox 163"/>
          <p:cNvSpPr txBox="1"/>
          <p:nvPr/>
        </p:nvSpPr>
        <p:spPr>
          <a:xfrm>
            <a:off x="3179937" y="1744379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B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183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1"/>
            <a:ext cx="9058594" cy="153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Condensed (matter) version of the talk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5415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0693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066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93443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308121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6089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9462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4740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3052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8329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1702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769804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4482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3726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77098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2376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5415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0693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64066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93443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08121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6089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9462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34740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3052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8329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1702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769804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84482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43726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7098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2376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5415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30693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64066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93443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08121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66089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99462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34740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73052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8329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41702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69804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084482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43726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77098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12376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95415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30693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64066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993443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308121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66089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99462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4740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3052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08329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41702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769804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084482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43726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098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12376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5415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30693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364066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993443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308121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66089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99462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534740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73052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08329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41702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769804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084482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43726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77098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12376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415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30693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4066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993443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308121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66089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99462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34740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573052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08329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41702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769804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084482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43726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77098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12376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295415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30693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64066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993443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308121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66089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99462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34740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573052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08329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41702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769804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7084482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743726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777098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812376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95415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330693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364066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3993443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4308121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466089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499462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34740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73052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08329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41702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769804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084482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43726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77098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812376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03886" y="2436482"/>
            <a:ext cx="3006374" cy="1582693"/>
          </a:xfrm>
          <a:prstGeom prst="rect">
            <a:avLst/>
          </a:prstGeom>
          <a:solidFill>
            <a:schemeClr val="bg1">
              <a:alpha val="15000"/>
            </a:schemeClr>
          </a:solidFill>
          <a:ln w="22225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29" idx="4"/>
          </p:cNvCxnSpPr>
          <p:nvPr/>
        </p:nvCxnSpPr>
        <p:spPr>
          <a:xfrm>
            <a:off x="4773788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105482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5459588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5850113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6193013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6535913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6894688" y="23410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7213775" y="2355696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4426125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59" idx="6"/>
          </p:cNvCxnSpPr>
          <p:nvPr/>
        </p:nvCxnSpPr>
        <p:spPr>
          <a:xfrm>
            <a:off x="4219221" y="301272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4219221" y="342547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4219221" y="383187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4418737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73788" y="394334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5116770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5459588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5842725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6185625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6535913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6887300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7204975" y="394334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endCxn id="101" idx="2"/>
          </p:cNvCxnSpPr>
          <p:nvPr/>
        </p:nvCxnSpPr>
        <p:spPr>
          <a:xfrm>
            <a:off x="7314335" y="3815974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7310260" y="3427246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7314335" y="3020681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7310260" y="2626981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448732" y="5192889"/>
            <a:ext cx="842433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500" dirty="0" smtClean="0"/>
              <a:t>Finite correlation length implies correlations are short ranged</a:t>
            </a:r>
          </a:p>
          <a:p>
            <a:pPr marL="342900" indent="-342900">
              <a:buFontTx/>
              <a:buChar char="-"/>
            </a:pPr>
            <a:endParaRPr lang="en-US" sz="1000" dirty="0"/>
          </a:p>
          <a:p>
            <a:pPr marL="342900" indent="-342900">
              <a:buFontTx/>
              <a:buChar char="-"/>
            </a:pPr>
            <a:r>
              <a:rPr lang="en-US" sz="2500" dirty="0" smtClean="0"/>
              <a:t>A is only entangled with B at the boundary: </a:t>
            </a:r>
            <a:r>
              <a:rPr lang="en-US" sz="2500" b="1" dirty="0" smtClean="0">
                <a:solidFill>
                  <a:srgbClr val="008000"/>
                </a:solidFill>
              </a:rPr>
              <a:t>area law</a:t>
            </a:r>
            <a:endParaRPr lang="en-US" sz="2500" b="1" dirty="0">
              <a:solidFill>
                <a:srgbClr val="008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4636909" y="2537423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A</a:t>
            </a:r>
            <a:endParaRPr lang="en-US" sz="4000" b="1" dirty="0">
              <a:solidFill>
                <a:srgbClr val="008000"/>
              </a:solidFill>
            </a:endParaRPr>
          </a:p>
        </p:txBody>
      </p:sp>
      <p:graphicFrame>
        <p:nvGraphicFramePr>
          <p:cNvPr id="163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59595138"/>
              </p:ext>
            </p:extLst>
          </p:nvPr>
        </p:nvGraphicFramePr>
        <p:xfrm>
          <a:off x="2164557" y="2897716"/>
          <a:ext cx="58896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1649" name="Equation" r:id="rId3" imgW="241300" imgH="241300" progId="Equation.3">
                  <p:embed/>
                </p:oleObj>
              </mc:Choice>
              <mc:Fallback>
                <p:oleObj name="Equation" r:id="rId3" imgW="241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4557" y="2897716"/>
                        <a:ext cx="588962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" name="TextBox 164"/>
          <p:cNvSpPr txBox="1"/>
          <p:nvPr/>
        </p:nvSpPr>
        <p:spPr>
          <a:xfrm>
            <a:off x="3179937" y="1744379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B</a:t>
            </a:r>
            <a:endParaRPr lang="en-US" sz="4000" b="1" dirty="0">
              <a:solidFill>
                <a:srgbClr val="008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71543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1"/>
            <a:ext cx="9058594" cy="1536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Condensed (matter) version of the talk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95415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30693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364066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3993443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308121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4660899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4994627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5347405" y="169051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573052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608329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641702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6769804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7084482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7437260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7770988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8123766" y="169686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295415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0693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64066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93443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308121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60899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994627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347405" y="209197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73052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08329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41702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769804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084482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437260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770988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123766" y="209832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95415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330693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364066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3993443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4308121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4660899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4994627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5347405" y="248990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573052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608329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641702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6769804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7084482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7437260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7770988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8123766" y="2496255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295415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330693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364066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3993443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4308121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4660899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4994627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/>
          <p:nvPr/>
        </p:nvSpPr>
        <p:spPr>
          <a:xfrm>
            <a:off x="5347405" y="289136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/>
          <p:cNvSpPr/>
          <p:nvPr/>
        </p:nvSpPr>
        <p:spPr>
          <a:xfrm>
            <a:off x="573052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608329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641702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6769804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7084482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/>
          <p:cNvSpPr/>
          <p:nvPr/>
        </p:nvSpPr>
        <p:spPr>
          <a:xfrm>
            <a:off x="7437260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Oval 69"/>
          <p:cNvSpPr/>
          <p:nvPr/>
        </p:nvSpPr>
        <p:spPr>
          <a:xfrm>
            <a:off x="7770988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Oval 70"/>
          <p:cNvSpPr/>
          <p:nvPr/>
        </p:nvSpPr>
        <p:spPr>
          <a:xfrm>
            <a:off x="8123766" y="2897716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/>
          <p:cNvSpPr/>
          <p:nvPr/>
        </p:nvSpPr>
        <p:spPr>
          <a:xfrm>
            <a:off x="295415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/>
          <p:cNvSpPr/>
          <p:nvPr/>
        </p:nvSpPr>
        <p:spPr>
          <a:xfrm>
            <a:off x="330693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/>
          <p:cNvSpPr/>
          <p:nvPr/>
        </p:nvSpPr>
        <p:spPr>
          <a:xfrm>
            <a:off x="364066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/>
          <p:cNvSpPr/>
          <p:nvPr/>
        </p:nvSpPr>
        <p:spPr>
          <a:xfrm>
            <a:off x="3993443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Oval 75"/>
          <p:cNvSpPr/>
          <p:nvPr/>
        </p:nvSpPr>
        <p:spPr>
          <a:xfrm>
            <a:off x="4308121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Oval 76"/>
          <p:cNvSpPr/>
          <p:nvPr/>
        </p:nvSpPr>
        <p:spPr>
          <a:xfrm>
            <a:off x="4660899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4994627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5347405" y="329917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573052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608329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641702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6769804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7084482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7437260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7770988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8123766" y="3305527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415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30693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4066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993443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308121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660899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994627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5347405" y="370063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573052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608329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641702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6769804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7084482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7437260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7770988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8123766" y="3706988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295415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330693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364066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3993443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4308121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/>
          <p:nvPr/>
        </p:nvSpPr>
        <p:spPr>
          <a:xfrm>
            <a:off x="4660899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/>
          <p:nvPr/>
        </p:nvSpPr>
        <p:spPr>
          <a:xfrm>
            <a:off x="4994627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/>
          <p:nvPr/>
        </p:nvSpPr>
        <p:spPr>
          <a:xfrm>
            <a:off x="5347405" y="409857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/>
          <p:nvPr/>
        </p:nvSpPr>
        <p:spPr>
          <a:xfrm>
            <a:off x="573052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/>
          <p:nvPr/>
        </p:nvSpPr>
        <p:spPr>
          <a:xfrm>
            <a:off x="608329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/>
          <p:nvPr/>
        </p:nvSpPr>
        <p:spPr>
          <a:xfrm>
            <a:off x="641702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/>
          <p:nvPr/>
        </p:nvSpPr>
        <p:spPr>
          <a:xfrm>
            <a:off x="6769804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/>
          <p:nvPr/>
        </p:nvSpPr>
        <p:spPr>
          <a:xfrm>
            <a:off x="7084482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/>
          <p:nvPr/>
        </p:nvSpPr>
        <p:spPr>
          <a:xfrm>
            <a:off x="7437260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/>
          <p:cNvSpPr/>
          <p:nvPr/>
        </p:nvSpPr>
        <p:spPr>
          <a:xfrm>
            <a:off x="7770988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/>
          <p:nvPr/>
        </p:nvSpPr>
        <p:spPr>
          <a:xfrm>
            <a:off x="8123766" y="4104921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/>
          <p:nvPr/>
        </p:nvSpPr>
        <p:spPr>
          <a:xfrm>
            <a:off x="295415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/>
          <p:nvPr/>
        </p:nvSpPr>
        <p:spPr>
          <a:xfrm>
            <a:off x="330693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/>
          <p:nvPr/>
        </p:nvSpPr>
        <p:spPr>
          <a:xfrm>
            <a:off x="364066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/>
          <p:nvPr/>
        </p:nvSpPr>
        <p:spPr>
          <a:xfrm>
            <a:off x="3993443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/>
          <p:nvPr/>
        </p:nvSpPr>
        <p:spPr>
          <a:xfrm>
            <a:off x="4308121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/>
          <p:nvPr/>
        </p:nvSpPr>
        <p:spPr>
          <a:xfrm>
            <a:off x="4660899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/>
          <p:nvPr/>
        </p:nvSpPr>
        <p:spPr>
          <a:xfrm>
            <a:off x="4994627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/>
          <p:nvPr/>
        </p:nvSpPr>
        <p:spPr>
          <a:xfrm>
            <a:off x="5347405" y="450003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/>
          <p:nvPr/>
        </p:nvSpPr>
        <p:spPr>
          <a:xfrm>
            <a:off x="573052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/>
          <p:nvPr/>
        </p:nvSpPr>
        <p:spPr>
          <a:xfrm>
            <a:off x="608329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Oval 129"/>
          <p:cNvSpPr/>
          <p:nvPr/>
        </p:nvSpPr>
        <p:spPr>
          <a:xfrm>
            <a:off x="641702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Oval 130"/>
          <p:cNvSpPr/>
          <p:nvPr/>
        </p:nvSpPr>
        <p:spPr>
          <a:xfrm>
            <a:off x="6769804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Oval 131"/>
          <p:cNvSpPr/>
          <p:nvPr/>
        </p:nvSpPr>
        <p:spPr>
          <a:xfrm>
            <a:off x="7084482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Oval 132"/>
          <p:cNvSpPr/>
          <p:nvPr/>
        </p:nvSpPr>
        <p:spPr>
          <a:xfrm>
            <a:off x="7437260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Oval 133"/>
          <p:cNvSpPr/>
          <p:nvPr/>
        </p:nvSpPr>
        <p:spPr>
          <a:xfrm>
            <a:off x="7770988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Oval 134"/>
          <p:cNvSpPr/>
          <p:nvPr/>
        </p:nvSpPr>
        <p:spPr>
          <a:xfrm>
            <a:off x="8123766" y="4506382"/>
            <a:ext cx="225778" cy="242711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4303886" y="2436482"/>
            <a:ext cx="3006374" cy="1582693"/>
          </a:xfrm>
          <a:prstGeom prst="rect">
            <a:avLst/>
          </a:prstGeom>
          <a:solidFill>
            <a:schemeClr val="bg1">
              <a:alpha val="15000"/>
            </a:schemeClr>
          </a:solidFill>
          <a:ln w="22225"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>
            <a:stCxn id="29" idx="4"/>
          </p:cNvCxnSpPr>
          <p:nvPr/>
        </p:nvCxnSpPr>
        <p:spPr>
          <a:xfrm>
            <a:off x="4773788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/>
          <p:cNvCxnSpPr/>
          <p:nvPr/>
        </p:nvCxnSpPr>
        <p:spPr>
          <a:xfrm>
            <a:off x="5105482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/>
          <p:cNvCxnSpPr/>
          <p:nvPr/>
        </p:nvCxnSpPr>
        <p:spPr>
          <a:xfrm>
            <a:off x="5459588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/>
          <p:cNvCxnSpPr/>
          <p:nvPr/>
        </p:nvCxnSpPr>
        <p:spPr>
          <a:xfrm>
            <a:off x="5850113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Connector 138"/>
          <p:cNvCxnSpPr/>
          <p:nvPr/>
        </p:nvCxnSpPr>
        <p:spPr>
          <a:xfrm>
            <a:off x="6193013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/>
          <p:cNvCxnSpPr/>
          <p:nvPr/>
        </p:nvCxnSpPr>
        <p:spPr>
          <a:xfrm>
            <a:off x="6535913" y="23283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/>
          <p:cNvCxnSpPr/>
          <p:nvPr/>
        </p:nvCxnSpPr>
        <p:spPr>
          <a:xfrm>
            <a:off x="6894688" y="234103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/>
          <p:cNvCxnSpPr/>
          <p:nvPr/>
        </p:nvCxnSpPr>
        <p:spPr>
          <a:xfrm>
            <a:off x="7213775" y="2355696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/>
          <p:cNvCxnSpPr/>
          <p:nvPr/>
        </p:nvCxnSpPr>
        <p:spPr>
          <a:xfrm>
            <a:off x="4426125" y="2334683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>
            <a:stCxn id="59" idx="6"/>
          </p:cNvCxnSpPr>
          <p:nvPr/>
        </p:nvCxnSpPr>
        <p:spPr>
          <a:xfrm>
            <a:off x="4219221" y="301272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5" name="Straight Connector 144"/>
          <p:cNvCxnSpPr/>
          <p:nvPr/>
        </p:nvCxnSpPr>
        <p:spPr>
          <a:xfrm>
            <a:off x="4219221" y="342547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6" name="Straight Connector 145"/>
          <p:cNvCxnSpPr/>
          <p:nvPr/>
        </p:nvCxnSpPr>
        <p:spPr>
          <a:xfrm>
            <a:off x="4219221" y="3831872"/>
            <a:ext cx="83252" cy="7959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7" name="Straight Connector 146"/>
          <p:cNvCxnSpPr/>
          <p:nvPr/>
        </p:nvCxnSpPr>
        <p:spPr>
          <a:xfrm>
            <a:off x="4418737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8" name="Straight Connector 147"/>
          <p:cNvCxnSpPr/>
          <p:nvPr/>
        </p:nvCxnSpPr>
        <p:spPr>
          <a:xfrm>
            <a:off x="4773788" y="394334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/>
          <p:cNvCxnSpPr/>
          <p:nvPr/>
        </p:nvCxnSpPr>
        <p:spPr>
          <a:xfrm>
            <a:off x="5116770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0" name="Straight Connector 149"/>
          <p:cNvCxnSpPr/>
          <p:nvPr/>
        </p:nvCxnSpPr>
        <p:spPr>
          <a:xfrm>
            <a:off x="5459588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/>
          <p:cNvCxnSpPr/>
          <p:nvPr/>
        </p:nvCxnSpPr>
        <p:spPr>
          <a:xfrm>
            <a:off x="5842725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/>
          <p:cNvCxnSpPr/>
          <p:nvPr/>
        </p:nvCxnSpPr>
        <p:spPr>
          <a:xfrm>
            <a:off x="6185625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3" name="Straight Connector 152"/>
          <p:cNvCxnSpPr/>
          <p:nvPr/>
        </p:nvCxnSpPr>
        <p:spPr>
          <a:xfrm>
            <a:off x="6535913" y="39369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4" name="Straight Connector 153"/>
          <p:cNvCxnSpPr/>
          <p:nvPr/>
        </p:nvCxnSpPr>
        <p:spPr>
          <a:xfrm>
            <a:off x="6887300" y="394969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/>
          <p:cNvCxnSpPr/>
          <p:nvPr/>
        </p:nvCxnSpPr>
        <p:spPr>
          <a:xfrm>
            <a:off x="7204975" y="3943349"/>
            <a:ext cx="7388" cy="16157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/>
          <p:cNvCxnSpPr>
            <a:endCxn id="101" idx="2"/>
          </p:cNvCxnSpPr>
          <p:nvPr/>
        </p:nvCxnSpPr>
        <p:spPr>
          <a:xfrm>
            <a:off x="7314335" y="3815974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7" name="Straight Connector 156"/>
          <p:cNvCxnSpPr/>
          <p:nvPr/>
        </p:nvCxnSpPr>
        <p:spPr>
          <a:xfrm>
            <a:off x="7310260" y="3427246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8" name="Straight Connector 157"/>
          <p:cNvCxnSpPr/>
          <p:nvPr/>
        </p:nvCxnSpPr>
        <p:spPr>
          <a:xfrm>
            <a:off x="7314335" y="3020681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9" name="Straight Connector 158"/>
          <p:cNvCxnSpPr/>
          <p:nvPr/>
        </p:nvCxnSpPr>
        <p:spPr>
          <a:xfrm>
            <a:off x="7310260" y="2626981"/>
            <a:ext cx="122925" cy="1237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0" name="TextBox 159"/>
          <p:cNvSpPr txBox="1"/>
          <p:nvPr/>
        </p:nvSpPr>
        <p:spPr>
          <a:xfrm>
            <a:off x="448732" y="5192889"/>
            <a:ext cx="8424333" cy="14003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500" dirty="0" smtClean="0"/>
              <a:t>Finite correlation length implies correlations are short ranged</a:t>
            </a:r>
          </a:p>
          <a:p>
            <a:pPr marL="342900" indent="-342900">
              <a:buFontTx/>
              <a:buChar char="-"/>
            </a:pPr>
            <a:endParaRPr lang="en-US" sz="1000" dirty="0"/>
          </a:p>
          <a:p>
            <a:pPr marL="342900" indent="-342900">
              <a:buFontTx/>
              <a:buChar char="-"/>
            </a:pPr>
            <a:r>
              <a:rPr lang="en-US" sz="2500" dirty="0" smtClean="0"/>
              <a:t>A is only entangled with B at the boundary: </a:t>
            </a:r>
            <a:r>
              <a:rPr lang="en-US" sz="2500" b="1" dirty="0" smtClean="0">
                <a:solidFill>
                  <a:srgbClr val="008000"/>
                </a:solidFill>
              </a:rPr>
              <a:t>area law</a:t>
            </a:r>
            <a:endParaRPr lang="en-US" sz="2500" b="1" dirty="0">
              <a:solidFill>
                <a:srgbClr val="008000"/>
              </a:solidFill>
            </a:endParaRPr>
          </a:p>
        </p:txBody>
      </p:sp>
      <p:sp>
        <p:nvSpPr>
          <p:cNvPr id="161" name="TextBox 160"/>
          <p:cNvSpPr txBox="1"/>
          <p:nvPr/>
        </p:nvSpPr>
        <p:spPr>
          <a:xfrm>
            <a:off x="4636909" y="2537423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A</a:t>
            </a:r>
            <a:endParaRPr lang="en-US" sz="4000" b="1" dirty="0">
              <a:solidFill>
                <a:srgbClr val="008000"/>
              </a:solidFill>
            </a:endParaRPr>
          </a:p>
        </p:txBody>
      </p:sp>
      <p:graphicFrame>
        <p:nvGraphicFramePr>
          <p:cNvPr id="163" name="Object 1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634856"/>
              </p:ext>
            </p:extLst>
          </p:nvPr>
        </p:nvGraphicFramePr>
        <p:xfrm>
          <a:off x="2164557" y="2897716"/>
          <a:ext cx="588962" cy="588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0845" name="Equation" r:id="rId3" imgW="241300" imgH="241300" progId="Equation.3">
                  <p:embed/>
                </p:oleObj>
              </mc:Choice>
              <mc:Fallback>
                <p:oleObj name="Equation" r:id="rId3" imgW="241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64557" y="2897716"/>
                        <a:ext cx="588962" cy="5889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5" name="TextBox 164"/>
          <p:cNvSpPr txBox="1"/>
          <p:nvPr/>
        </p:nvSpPr>
        <p:spPr>
          <a:xfrm>
            <a:off x="3179937" y="1744379"/>
            <a:ext cx="10392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08000"/>
                </a:solidFill>
              </a:rPr>
              <a:t>B</a:t>
            </a:r>
            <a:endParaRPr lang="en-US" sz="4000" b="1" dirty="0">
              <a:solidFill>
                <a:srgbClr val="008000"/>
              </a:solidFill>
            </a:endParaRPr>
          </a:p>
        </p:txBody>
      </p:sp>
      <p:sp>
        <p:nvSpPr>
          <p:cNvPr id="166" name="Rectangular Callout 165"/>
          <p:cNvSpPr/>
          <p:nvPr/>
        </p:nvSpPr>
        <p:spPr>
          <a:xfrm>
            <a:off x="381006" y="2738965"/>
            <a:ext cx="4392782" cy="1635479"/>
          </a:xfrm>
          <a:prstGeom prst="wedgeRectCallout">
            <a:avLst>
              <a:gd name="adj1" fmla="val -34436"/>
              <a:gd name="adj2" fmla="val 91598"/>
            </a:avLst>
          </a:prstGeom>
          <a:solidFill>
            <a:srgbClr val="F8FF8C">
              <a:alpha val="96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448732" y="2863954"/>
            <a:ext cx="768632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 smtClean="0">
                <a:solidFill>
                  <a:srgbClr val="FF0000"/>
                </a:solidFill>
              </a:rPr>
              <a:t>- Is the intuition correct?</a:t>
            </a:r>
          </a:p>
          <a:p>
            <a:endParaRPr lang="en-US" sz="1000" b="1" dirty="0">
              <a:solidFill>
                <a:srgbClr val="FF0000"/>
              </a:solidFill>
            </a:endParaRPr>
          </a:p>
          <a:p>
            <a:r>
              <a:rPr lang="en-US" sz="3000" b="1" dirty="0" smtClean="0">
                <a:solidFill>
                  <a:srgbClr val="FF0000"/>
                </a:solidFill>
              </a:rPr>
              <a:t>- Can we make it precise? 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2030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Outline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367908"/>
            <a:ext cx="8310575" cy="94487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600" b="1" dirty="0" smtClean="0">
                <a:solidFill>
                  <a:srgbClr val="000090"/>
                </a:solidFill>
              </a:rPr>
              <a:t>The Problem</a:t>
            </a:r>
          </a:p>
          <a:p>
            <a:r>
              <a:rPr lang="en-US" sz="2600" b="1" dirty="0" smtClean="0">
                <a:solidFill>
                  <a:srgbClr val="000090"/>
                </a:solidFill>
              </a:rPr>
              <a:t>      </a:t>
            </a:r>
            <a:r>
              <a:rPr lang="en-US" sz="2600" b="1" dirty="0" smtClean="0">
                <a:solidFill>
                  <a:srgbClr val="FF0000"/>
                </a:solidFill>
              </a:rPr>
              <a:t>Exponential Decay of Correlations</a:t>
            </a:r>
          </a:p>
          <a:p>
            <a:r>
              <a:rPr lang="en-US" sz="2600" b="1" dirty="0" smtClean="0">
                <a:solidFill>
                  <a:srgbClr val="FF0000"/>
                </a:solidFill>
              </a:rPr>
              <a:t>      Entanglement Area Law</a:t>
            </a:r>
            <a:endParaRPr lang="en-US" sz="2600" b="1" dirty="0" smtClean="0">
              <a:solidFill>
                <a:srgbClr val="00009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00009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600" b="1" dirty="0" smtClean="0">
                <a:solidFill>
                  <a:srgbClr val="000090"/>
                </a:solidFill>
              </a:rPr>
              <a:t>Results</a:t>
            </a:r>
          </a:p>
          <a:p>
            <a:r>
              <a:rPr lang="en-US" sz="2600" b="1" dirty="0" smtClean="0">
                <a:solidFill>
                  <a:srgbClr val="000090"/>
                </a:solidFill>
              </a:rPr>
              <a:t>      </a:t>
            </a:r>
            <a:r>
              <a:rPr lang="en-US" sz="2600" b="1" dirty="0" smtClean="0">
                <a:solidFill>
                  <a:srgbClr val="FF0000"/>
                </a:solidFill>
              </a:rPr>
              <a:t>Decay of Correlations Implies Area </a:t>
            </a:r>
            <a:r>
              <a:rPr lang="en-US" sz="2600" b="1" dirty="0" smtClean="0">
                <a:solidFill>
                  <a:srgbClr val="FF0000"/>
                </a:solidFill>
              </a:rPr>
              <a:t>Law</a:t>
            </a:r>
            <a:endParaRPr lang="en-US" sz="2600" b="1" dirty="0" smtClean="0">
              <a:solidFill>
                <a:srgbClr val="FF0000"/>
              </a:solidFill>
            </a:endParaRPr>
          </a:p>
          <a:p>
            <a:r>
              <a:rPr lang="en-US" sz="2600" b="1" dirty="0">
                <a:solidFill>
                  <a:srgbClr val="FF0000"/>
                </a:solidFill>
              </a:rPr>
              <a:t> </a:t>
            </a:r>
            <a:r>
              <a:rPr lang="en-US" sz="2600" b="1" dirty="0" smtClean="0">
                <a:solidFill>
                  <a:srgbClr val="FF0000"/>
                </a:solidFill>
              </a:rPr>
              <a:t>     Decay of Correlations and Quantum Computation</a:t>
            </a:r>
          </a:p>
          <a:p>
            <a:endParaRPr lang="en-US" sz="2600" b="1" dirty="0" smtClean="0">
              <a:solidFill>
                <a:srgbClr val="00009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600" b="1" dirty="0" smtClean="0">
                <a:solidFill>
                  <a:srgbClr val="000090"/>
                </a:solidFill>
              </a:rPr>
              <a:t>The Proof</a:t>
            </a:r>
            <a:endParaRPr lang="en-US" sz="2600" b="1" dirty="0">
              <a:solidFill>
                <a:srgbClr val="EB0000"/>
              </a:solidFill>
            </a:endParaRPr>
          </a:p>
          <a:p>
            <a:r>
              <a:rPr lang="en-US" sz="2600" b="1" dirty="0" smtClean="0">
                <a:solidFill>
                  <a:srgbClr val="EB0000"/>
                </a:solidFill>
              </a:rPr>
              <a:t>      Decoupling and State Merging</a:t>
            </a:r>
            <a:endParaRPr lang="en-US" sz="2600" b="1" dirty="0">
              <a:solidFill>
                <a:srgbClr val="EB0000"/>
              </a:solidFill>
            </a:endParaRPr>
          </a:p>
          <a:p>
            <a:r>
              <a:rPr lang="en-US" sz="2600" b="1" dirty="0" smtClean="0">
                <a:solidFill>
                  <a:srgbClr val="EB0000"/>
                </a:solidFill>
              </a:rPr>
              <a:t>      Single-Shot Quantum Information Theory </a:t>
            </a:r>
          </a:p>
          <a:p>
            <a:endParaRPr lang="en-US" sz="2600" b="1" dirty="0" smtClean="0">
              <a:solidFill>
                <a:srgbClr val="000090"/>
              </a:solidFill>
            </a:endParaRPr>
          </a:p>
          <a:p>
            <a:r>
              <a:rPr lang="en-US" sz="2600" b="1" dirty="0" smtClean="0">
                <a:solidFill>
                  <a:srgbClr val="000090"/>
                </a:solidFill>
              </a:rPr>
              <a:t>       </a:t>
            </a:r>
            <a:endParaRPr lang="en-US" sz="1100" b="1" dirty="0" smtClean="0">
              <a:solidFill>
                <a:srgbClr val="000090"/>
              </a:solidFill>
            </a:endParaRPr>
          </a:p>
          <a:p>
            <a:endParaRPr lang="en-US" sz="2600" b="1" dirty="0" smtClean="0">
              <a:solidFill>
                <a:srgbClr val="00009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FF000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FF0000"/>
              </a:solidFill>
            </a:endParaRPr>
          </a:p>
          <a:p>
            <a:endParaRPr lang="en-US" sz="2600" dirty="0" smtClean="0">
              <a:solidFill>
                <a:srgbClr val="FF0000"/>
              </a:solidFill>
            </a:endParaRPr>
          </a:p>
          <a:p>
            <a:endParaRPr lang="en-US" sz="2600" dirty="0">
              <a:solidFill>
                <a:srgbClr val="FF0000"/>
              </a:solidFill>
            </a:endParaRPr>
          </a:p>
          <a:p>
            <a:endParaRPr lang="en-US" sz="1000" dirty="0" smtClean="0">
              <a:solidFill>
                <a:srgbClr val="FF0000"/>
              </a:solidFill>
            </a:endParaRPr>
          </a:p>
          <a:p>
            <a:r>
              <a:rPr lang="en-US" sz="2600" dirty="0" smtClean="0">
                <a:solidFill>
                  <a:srgbClr val="FF0000"/>
                </a:solidFill>
              </a:rPr>
              <a:t>    </a:t>
            </a:r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r>
              <a:rPr lang="en-US" sz="2600" dirty="0" smtClean="0"/>
              <a:t>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441184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255790"/>
            <a:ext cx="8310575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Let                                      be a </a:t>
            </a:r>
            <a:r>
              <a:rPr lang="en-US" sz="2600" b="1" i="1" dirty="0" smtClean="0">
                <a:solidFill>
                  <a:srgbClr val="3A793E"/>
                </a:solidFill>
              </a:rPr>
              <a:t>n</a:t>
            </a:r>
            <a:r>
              <a:rPr lang="en-US" sz="2600" b="1" dirty="0" smtClean="0">
                <a:solidFill>
                  <a:srgbClr val="3A793E"/>
                </a:solidFill>
              </a:rPr>
              <a:t>-</a:t>
            </a:r>
            <a:r>
              <a:rPr lang="en-US" sz="2600" b="1" dirty="0" err="1" smtClean="0">
                <a:solidFill>
                  <a:srgbClr val="3A793E"/>
                </a:solidFill>
              </a:rPr>
              <a:t>qubit</a:t>
            </a:r>
            <a:r>
              <a:rPr lang="en-US" sz="2600" b="1" dirty="0" smtClean="0">
                <a:solidFill>
                  <a:srgbClr val="3A793E"/>
                </a:solidFill>
              </a:rPr>
              <a:t> quantum state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0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000" b="1" dirty="0" smtClean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Correlation Function: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500" b="1" dirty="0">
              <a:solidFill>
                <a:srgbClr val="3A793E"/>
              </a:solidFill>
            </a:endParaRP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9112175"/>
              </p:ext>
            </p:extLst>
          </p:nvPr>
        </p:nvGraphicFramePr>
        <p:xfrm>
          <a:off x="1249363" y="1196975"/>
          <a:ext cx="24526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30" name="Equation" r:id="rId3" imgW="1016000" imgH="266700" progId="Equation.3">
                  <p:embed/>
                </p:oleObj>
              </mc:Choice>
              <mc:Fallback>
                <p:oleObj name="Equation" r:id="rId3" imgW="10160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9363" y="1196975"/>
                        <a:ext cx="2452687" cy="64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1181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397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12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28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044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260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476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92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908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340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556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771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87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203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35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51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067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283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99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15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930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146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362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578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94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10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226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442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658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874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6409528"/>
              </p:ext>
            </p:extLst>
          </p:nvPr>
        </p:nvGraphicFramePr>
        <p:xfrm>
          <a:off x="363192" y="2854325"/>
          <a:ext cx="4905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31" name="Equation" r:id="rId5" imgW="203200" imgH="203200" progId="Equation.3">
                  <p:embed/>
                </p:oleObj>
              </mc:Choice>
              <mc:Fallback>
                <p:oleObj name="Equation" r:id="rId5" imgW="203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192" y="2854325"/>
                        <a:ext cx="49053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Straight Arrow Connector 47"/>
          <p:cNvCxnSpPr/>
          <p:nvPr/>
        </p:nvCxnSpPr>
        <p:spPr>
          <a:xfrm flipV="1">
            <a:off x="853729" y="2722563"/>
            <a:ext cx="225771" cy="2746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Brace 49"/>
          <p:cNvSpPr/>
          <p:nvPr/>
        </p:nvSpPr>
        <p:spPr>
          <a:xfrm rot="16200000">
            <a:off x="2875891" y="1767547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432050" y="2406650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509433" y="240109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ight Brace 58"/>
          <p:cNvSpPr/>
          <p:nvPr/>
        </p:nvSpPr>
        <p:spPr>
          <a:xfrm rot="5400000">
            <a:off x="1676399" y="2393951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Brace 59"/>
          <p:cNvSpPr/>
          <p:nvPr/>
        </p:nvSpPr>
        <p:spPr>
          <a:xfrm rot="5400000">
            <a:off x="2863849" y="2501901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Brace 60"/>
          <p:cNvSpPr/>
          <p:nvPr/>
        </p:nvSpPr>
        <p:spPr>
          <a:xfrm rot="5400000">
            <a:off x="5638799" y="806450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612899" y="3000376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5549899" y="3039417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19400" y="3060493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853267" y="1749719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8534002"/>
              </p:ext>
            </p:extLst>
          </p:nvPr>
        </p:nvGraphicFramePr>
        <p:xfrm>
          <a:off x="853729" y="4133920"/>
          <a:ext cx="7056157" cy="774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32" name="Equation" r:id="rId7" imgW="2895600" imgH="317500" progId="Equation.3">
                  <p:embed/>
                </p:oleObj>
              </mc:Choice>
              <mc:Fallback>
                <p:oleObj name="Equation" r:id="rId7" imgW="2895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3729" y="4133920"/>
                        <a:ext cx="7056157" cy="774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147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255790"/>
            <a:ext cx="8310575" cy="423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Let                                      be a </a:t>
            </a:r>
            <a:r>
              <a:rPr lang="en-US" sz="2600" b="1" i="1" dirty="0" smtClean="0">
                <a:solidFill>
                  <a:srgbClr val="3A793E"/>
                </a:solidFill>
              </a:rPr>
              <a:t>n</a:t>
            </a:r>
            <a:r>
              <a:rPr lang="en-US" sz="2600" b="1" dirty="0" smtClean="0">
                <a:solidFill>
                  <a:srgbClr val="3A793E"/>
                </a:solidFill>
              </a:rPr>
              <a:t>-</a:t>
            </a:r>
            <a:r>
              <a:rPr lang="en-US" sz="2600" b="1" dirty="0" err="1" smtClean="0">
                <a:solidFill>
                  <a:srgbClr val="3A793E"/>
                </a:solidFill>
              </a:rPr>
              <a:t>qubit</a:t>
            </a:r>
            <a:r>
              <a:rPr lang="en-US" sz="2600" b="1" dirty="0" smtClean="0">
                <a:solidFill>
                  <a:srgbClr val="3A793E"/>
                </a:solidFill>
              </a:rPr>
              <a:t> quantum state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0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000" b="1" dirty="0" smtClean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Correlation Function: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500" b="1" dirty="0">
              <a:solidFill>
                <a:srgbClr val="3A793E"/>
              </a:solidFill>
            </a:endParaRP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720795"/>
              </p:ext>
            </p:extLst>
          </p:nvPr>
        </p:nvGraphicFramePr>
        <p:xfrm>
          <a:off x="1249363" y="1196975"/>
          <a:ext cx="24526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19" name="Equation" r:id="rId3" imgW="1016000" imgH="266700" progId="Equation.3">
                  <p:embed/>
                </p:oleObj>
              </mc:Choice>
              <mc:Fallback>
                <p:oleObj name="Equation" r:id="rId3" imgW="10160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9363" y="1196975"/>
                        <a:ext cx="2452687" cy="64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1181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397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12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28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044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260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476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92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908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340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556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771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87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203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35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51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067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283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99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15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930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146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362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578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94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10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226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442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658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874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0735710"/>
              </p:ext>
            </p:extLst>
          </p:nvPr>
        </p:nvGraphicFramePr>
        <p:xfrm>
          <a:off x="363192" y="2854325"/>
          <a:ext cx="4905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20" name="Equation" r:id="rId5" imgW="203200" imgH="203200" progId="Equation.3">
                  <p:embed/>
                </p:oleObj>
              </mc:Choice>
              <mc:Fallback>
                <p:oleObj name="Equation" r:id="rId5" imgW="203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3192" y="2854325"/>
                        <a:ext cx="49053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Straight Arrow Connector 47"/>
          <p:cNvCxnSpPr/>
          <p:nvPr/>
        </p:nvCxnSpPr>
        <p:spPr>
          <a:xfrm flipV="1">
            <a:off x="853729" y="2722563"/>
            <a:ext cx="225771" cy="2746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Brace 49"/>
          <p:cNvSpPr/>
          <p:nvPr/>
        </p:nvSpPr>
        <p:spPr>
          <a:xfrm rot="16200000">
            <a:off x="2875891" y="1767547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432050" y="2406650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509433" y="240109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ight Brace 58"/>
          <p:cNvSpPr/>
          <p:nvPr/>
        </p:nvSpPr>
        <p:spPr>
          <a:xfrm rot="5400000">
            <a:off x="1676399" y="2393951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Brace 59"/>
          <p:cNvSpPr/>
          <p:nvPr/>
        </p:nvSpPr>
        <p:spPr>
          <a:xfrm rot="5400000">
            <a:off x="2863849" y="2501901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Brace 60"/>
          <p:cNvSpPr/>
          <p:nvPr/>
        </p:nvSpPr>
        <p:spPr>
          <a:xfrm rot="5400000">
            <a:off x="5638799" y="806450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612899" y="3000376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5549899" y="3039417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19400" y="3060493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853267" y="1749719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6533480"/>
              </p:ext>
            </p:extLst>
          </p:nvPr>
        </p:nvGraphicFramePr>
        <p:xfrm>
          <a:off x="854075" y="4098606"/>
          <a:ext cx="7056438" cy="1611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1921" name="Equation" r:id="rId7" imgW="2895600" imgH="660400" progId="Equation.3">
                  <p:embed/>
                </p:oleObj>
              </mc:Choice>
              <mc:Fallback>
                <p:oleObj name="Equation" r:id="rId7" imgW="2895600" imgH="660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54075" y="4098606"/>
                        <a:ext cx="7056438" cy="16113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52610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255790"/>
            <a:ext cx="8310575" cy="52014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Let                                      be a </a:t>
            </a:r>
            <a:r>
              <a:rPr lang="en-US" sz="2600" b="1" i="1" dirty="0" smtClean="0">
                <a:solidFill>
                  <a:srgbClr val="3A793E"/>
                </a:solidFill>
              </a:rPr>
              <a:t>n</a:t>
            </a:r>
            <a:r>
              <a:rPr lang="en-US" sz="2600" b="1" dirty="0" smtClean="0">
                <a:solidFill>
                  <a:srgbClr val="3A793E"/>
                </a:solidFill>
              </a:rPr>
              <a:t>-</a:t>
            </a:r>
            <a:r>
              <a:rPr lang="en-US" sz="2600" b="1" dirty="0" err="1" smtClean="0">
                <a:solidFill>
                  <a:srgbClr val="3A793E"/>
                </a:solidFill>
              </a:rPr>
              <a:t>qubit</a:t>
            </a:r>
            <a:r>
              <a:rPr lang="en-US" sz="2600" b="1" dirty="0" smtClean="0">
                <a:solidFill>
                  <a:srgbClr val="3A793E"/>
                </a:solidFill>
              </a:rPr>
              <a:t> quantum state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0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000" b="1" dirty="0" smtClean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Correlation Function: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1500" b="1" dirty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Correlations: </a:t>
            </a:r>
            <a:r>
              <a:rPr lang="en-US" sz="2600" dirty="0" smtClean="0"/>
              <a:t>There are 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ξ</a:t>
            </a:r>
            <a:r>
              <a:rPr lang="en-US" sz="2600" b="1" dirty="0" smtClean="0">
                <a:solidFill>
                  <a:srgbClr val="FF0000"/>
                </a:solidFill>
              </a:rPr>
              <a:t>, l</a:t>
            </a:r>
            <a:r>
              <a:rPr lang="en-US" sz="26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600" b="1" dirty="0" smtClean="0">
                <a:solidFill>
                  <a:srgbClr val="FF0000"/>
                </a:solidFill>
              </a:rPr>
              <a:t>) </a:t>
            </a:r>
            <a:r>
              <a:rPr lang="en-US" sz="2600" dirty="0" err="1" smtClean="0"/>
              <a:t>s.t.</a:t>
            </a:r>
            <a:r>
              <a:rPr lang="en-US" sz="2600" dirty="0" smtClean="0"/>
              <a:t> for all cuts A := [1, r], B := [r+1, </a:t>
            </a:r>
            <a:r>
              <a:rPr lang="en-US" sz="2600" dirty="0" err="1" smtClean="0"/>
              <a:t>r+l</a:t>
            </a:r>
            <a:r>
              <a:rPr lang="en-US" sz="2600" dirty="0" smtClean="0"/>
              <a:t>], C := [r+l+1, n] and l ≥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,</a:t>
            </a: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0910489"/>
              </p:ext>
            </p:extLst>
          </p:nvPr>
        </p:nvGraphicFramePr>
        <p:xfrm>
          <a:off x="2971800" y="5840568"/>
          <a:ext cx="3175000" cy="673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495" name="Equation" r:id="rId3" imgW="1079500" imgH="228600" progId="Equation.3">
                  <p:embed/>
                </p:oleObj>
              </mc:Choice>
              <mc:Fallback>
                <p:oleObj name="Equation" r:id="rId3" imgW="1079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5840568"/>
                        <a:ext cx="3175000" cy="673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5124446"/>
              </p:ext>
            </p:extLst>
          </p:nvPr>
        </p:nvGraphicFramePr>
        <p:xfrm>
          <a:off x="1249363" y="1196975"/>
          <a:ext cx="24526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496" name="Equation" r:id="rId5" imgW="1016000" imgH="266700" progId="Equation.3">
                  <p:embed/>
                </p:oleObj>
              </mc:Choice>
              <mc:Fallback>
                <p:oleObj name="Equation" r:id="rId5" imgW="10160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9363" y="1196975"/>
                        <a:ext cx="2452687" cy="64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13"/>
          <p:cNvSpPr/>
          <p:nvPr/>
        </p:nvSpPr>
        <p:spPr>
          <a:xfrm>
            <a:off x="1181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397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12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828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044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260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476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692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908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124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340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556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771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987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203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419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635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51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067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283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499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715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9309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1468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3627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5786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7945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0104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2263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4422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6581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874000" y="2489200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36987306"/>
              </p:ext>
            </p:extLst>
          </p:nvPr>
        </p:nvGraphicFramePr>
        <p:xfrm>
          <a:off x="363192" y="2854325"/>
          <a:ext cx="4905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497" name="Equation" r:id="rId7" imgW="203200" imgH="203200" progId="Equation.3">
                  <p:embed/>
                </p:oleObj>
              </mc:Choice>
              <mc:Fallback>
                <p:oleObj name="Equation" r:id="rId7" imgW="203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192" y="2854325"/>
                        <a:ext cx="49053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8" name="Straight Arrow Connector 47"/>
          <p:cNvCxnSpPr/>
          <p:nvPr/>
        </p:nvCxnSpPr>
        <p:spPr>
          <a:xfrm flipV="1">
            <a:off x="853729" y="2722563"/>
            <a:ext cx="225771" cy="2746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Brace 49"/>
          <p:cNvSpPr/>
          <p:nvPr/>
        </p:nvSpPr>
        <p:spPr>
          <a:xfrm rot="16200000">
            <a:off x="2875891" y="1767547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/>
          <p:nvPr/>
        </p:nvCxnSpPr>
        <p:spPr>
          <a:xfrm>
            <a:off x="2432050" y="2406650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/>
          <p:cNvCxnSpPr/>
          <p:nvPr/>
        </p:nvCxnSpPr>
        <p:spPr>
          <a:xfrm>
            <a:off x="3509433" y="240109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ight Brace 58"/>
          <p:cNvSpPr/>
          <p:nvPr/>
        </p:nvSpPr>
        <p:spPr>
          <a:xfrm rot="5400000">
            <a:off x="1676399" y="2393951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ight Brace 59"/>
          <p:cNvSpPr/>
          <p:nvPr/>
        </p:nvSpPr>
        <p:spPr>
          <a:xfrm rot="5400000">
            <a:off x="2863849" y="2501901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Brace 60"/>
          <p:cNvSpPr/>
          <p:nvPr/>
        </p:nvSpPr>
        <p:spPr>
          <a:xfrm rot="5400000">
            <a:off x="5638799" y="806450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/>
          <p:cNvSpPr txBox="1"/>
          <p:nvPr/>
        </p:nvSpPr>
        <p:spPr>
          <a:xfrm>
            <a:off x="1612899" y="3000376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3" name="TextBox 62"/>
          <p:cNvSpPr txBox="1"/>
          <p:nvPr/>
        </p:nvSpPr>
        <p:spPr>
          <a:xfrm>
            <a:off x="5549899" y="3039417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2819400" y="3060493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7" name="TextBox 66"/>
          <p:cNvSpPr txBox="1"/>
          <p:nvPr/>
        </p:nvSpPr>
        <p:spPr>
          <a:xfrm>
            <a:off x="2853267" y="1749719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graphicFrame>
        <p:nvGraphicFramePr>
          <p:cNvPr id="68" name="Object 6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28223813"/>
              </p:ext>
            </p:extLst>
          </p:nvPr>
        </p:nvGraphicFramePr>
        <p:xfrm>
          <a:off x="853729" y="4133920"/>
          <a:ext cx="7056157" cy="77437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4498" name="Equation" r:id="rId9" imgW="2895600" imgH="317500" progId="Equation.3">
                  <p:embed/>
                </p:oleObj>
              </mc:Choice>
              <mc:Fallback>
                <p:oleObj name="Equation" r:id="rId9" imgW="28956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53729" y="4133920"/>
                        <a:ext cx="7056157" cy="77437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Rectangle 68"/>
          <p:cNvSpPr/>
          <p:nvPr/>
        </p:nvSpPr>
        <p:spPr>
          <a:xfrm>
            <a:off x="388592" y="4908298"/>
            <a:ext cx="8285508" cy="1605329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4620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255790"/>
            <a:ext cx="83105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Correlations: </a:t>
            </a:r>
            <a:r>
              <a:rPr lang="en-US" sz="2600" dirty="0" smtClean="0"/>
              <a:t>There are 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ξ</a:t>
            </a:r>
            <a:r>
              <a:rPr lang="en-US" sz="2600" b="1" dirty="0" smtClean="0">
                <a:solidFill>
                  <a:srgbClr val="FF0000"/>
                </a:solidFill>
              </a:rPr>
              <a:t>, l</a:t>
            </a:r>
            <a:r>
              <a:rPr lang="en-US" sz="26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600" b="1" dirty="0" smtClean="0">
                <a:solidFill>
                  <a:srgbClr val="FF0000"/>
                </a:solidFill>
              </a:rPr>
              <a:t>) </a:t>
            </a:r>
            <a:r>
              <a:rPr lang="en-US" sz="2600" dirty="0" err="1" smtClean="0"/>
              <a:t>s.t.</a:t>
            </a:r>
            <a:r>
              <a:rPr lang="en-US" sz="2600" dirty="0" smtClean="0"/>
              <a:t> for all cuts A := [1, r], B := [r+1, </a:t>
            </a:r>
            <a:r>
              <a:rPr lang="en-US" sz="2600" dirty="0" err="1" smtClean="0"/>
              <a:t>r+l</a:t>
            </a:r>
            <a:r>
              <a:rPr lang="en-US" sz="2600" dirty="0" smtClean="0"/>
              <a:t>], C := [r+l+1, n] and l ≥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,</a:t>
            </a: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22466495"/>
              </p:ext>
            </p:extLst>
          </p:nvPr>
        </p:nvGraphicFramePr>
        <p:xfrm>
          <a:off x="2971800" y="2092558"/>
          <a:ext cx="3175000" cy="673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927" name="Equation" r:id="rId3" imgW="1079500" imgH="228600" progId="Equation.3">
                  <p:embed/>
                </p:oleObj>
              </mc:Choice>
              <mc:Fallback>
                <p:oleObj name="Equation" r:id="rId3" imgW="1079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2092558"/>
                        <a:ext cx="3175000" cy="673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50"/>
          <p:cNvSpPr/>
          <p:nvPr/>
        </p:nvSpPr>
        <p:spPr>
          <a:xfrm>
            <a:off x="363192" y="1255790"/>
            <a:ext cx="8285508" cy="150982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6392" y="3035300"/>
            <a:ext cx="76886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FF0000"/>
                </a:solidFill>
              </a:rPr>
              <a:t>ξ</a:t>
            </a:r>
            <a:r>
              <a:rPr lang="en-US" sz="2600" dirty="0" smtClean="0"/>
              <a:t>:  correlation length 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l</a:t>
            </a:r>
            <a:r>
              <a:rPr lang="en-US" sz="26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600" dirty="0" smtClean="0"/>
              <a:t>: minimum distance correlations start decaying   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2171965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255790"/>
            <a:ext cx="8310575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Correlations: </a:t>
            </a:r>
            <a:r>
              <a:rPr lang="en-US" sz="2600" dirty="0" smtClean="0"/>
              <a:t>There are 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ξ</a:t>
            </a:r>
            <a:r>
              <a:rPr lang="en-US" sz="2600" b="1" dirty="0" smtClean="0">
                <a:solidFill>
                  <a:srgbClr val="FF0000"/>
                </a:solidFill>
              </a:rPr>
              <a:t>, l</a:t>
            </a:r>
            <a:r>
              <a:rPr lang="en-US" sz="26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600" b="1" dirty="0" smtClean="0">
                <a:solidFill>
                  <a:srgbClr val="FF0000"/>
                </a:solidFill>
              </a:rPr>
              <a:t>) </a:t>
            </a:r>
            <a:r>
              <a:rPr lang="en-US" sz="2600" dirty="0" err="1" smtClean="0"/>
              <a:t>s.t.</a:t>
            </a:r>
            <a:r>
              <a:rPr lang="en-US" sz="2600" dirty="0" smtClean="0"/>
              <a:t> for all cuts A := [1, r], B := [r+1, </a:t>
            </a:r>
            <a:r>
              <a:rPr lang="en-US" sz="2600" dirty="0" err="1" smtClean="0"/>
              <a:t>r+l</a:t>
            </a:r>
            <a:r>
              <a:rPr lang="en-US" sz="2600" dirty="0" smtClean="0"/>
              <a:t>], C := [r+l+1, n] and l ≥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,</a:t>
            </a: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281669"/>
              </p:ext>
            </p:extLst>
          </p:nvPr>
        </p:nvGraphicFramePr>
        <p:xfrm>
          <a:off x="2971800" y="2092558"/>
          <a:ext cx="3175000" cy="6730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01" name="Equation" r:id="rId3" imgW="1079500" imgH="228600" progId="Equation.3">
                  <p:embed/>
                </p:oleObj>
              </mc:Choice>
              <mc:Fallback>
                <p:oleObj name="Equation" r:id="rId3" imgW="10795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71800" y="2092558"/>
                        <a:ext cx="3175000" cy="6730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" name="Rectangle 50"/>
          <p:cNvSpPr/>
          <p:nvPr/>
        </p:nvSpPr>
        <p:spPr>
          <a:xfrm>
            <a:off x="363192" y="1255790"/>
            <a:ext cx="8285508" cy="150982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6392" y="3035300"/>
            <a:ext cx="768860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FF0000"/>
                </a:solidFill>
              </a:rPr>
              <a:t>ξ</a:t>
            </a:r>
            <a:r>
              <a:rPr lang="en-US" sz="2600" dirty="0" smtClean="0"/>
              <a:t>:  correlation length </a:t>
            </a:r>
          </a:p>
          <a:p>
            <a:r>
              <a:rPr lang="en-US" sz="2600" b="1" dirty="0">
                <a:solidFill>
                  <a:srgbClr val="FF0000"/>
                </a:solidFill>
              </a:rPr>
              <a:t>l</a:t>
            </a:r>
            <a:r>
              <a:rPr lang="en-US" sz="2600" b="1" baseline="-25000" dirty="0" smtClean="0">
                <a:solidFill>
                  <a:srgbClr val="FF0000"/>
                </a:solidFill>
              </a:rPr>
              <a:t>0</a:t>
            </a:r>
            <a:r>
              <a:rPr lang="en-US" sz="2600" dirty="0" smtClean="0"/>
              <a:t>: minimum distance correlations start decaying   </a:t>
            </a:r>
            <a:endParaRPr lang="en-US" sz="2600" dirty="0"/>
          </a:p>
        </p:txBody>
      </p:sp>
      <p:sp>
        <p:nvSpPr>
          <p:cNvPr id="3" name="TextBox 2"/>
          <p:cNvSpPr txBox="1"/>
          <p:nvPr/>
        </p:nvSpPr>
        <p:spPr>
          <a:xfrm>
            <a:off x="474318" y="6019800"/>
            <a:ext cx="831057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8000"/>
                </a:solidFill>
              </a:rPr>
              <a:t>Example: </a:t>
            </a:r>
            <a:r>
              <a:rPr lang="en-US" sz="2600" dirty="0" smtClean="0"/>
              <a:t>|0, 0, …, 0&gt; has </a:t>
            </a:r>
            <a:r>
              <a:rPr lang="en-US" sz="2600" b="1" dirty="0" smtClean="0">
                <a:solidFill>
                  <a:srgbClr val="EB0000"/>
                </a:solidFill>
              </a:rPr>
              <a:t> (0, </a:t>
            </a:r>
            <a:r>
              <a:rPr lang="en-US" sz="2600" b="1" dirty="0">
                <a:solidFill>
                  <a:srgbClr val="EB0000"/>
                </a:solidFill>
              </a:rPr>
              <a:t>1</a:t>
            </a:r>
            <a:r>
              <a:rPr lang="en-US" sz="2600" b="1" dirty="0" smtClean="0">
                <a:solidFill>
                  <a:srgbClr val="EB0000"/>
                </a:solidFill>
              </a:rPr>
              <a:t>)</a:t>
            </a:r>
            <a:r>
              <a:rPr lang="en-US" sz="2600" dirty="0" smtClean="0"/>
              <a:t>-exponential decay of cor.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566392" y="4356100"/>
            <a:ext cx="808230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400" dirty="0" smtClean="0">
                <a:solidFill>
                  <a:srgbClr val="3A793E"/>
                </a:solidFill>
              </a:rPr>
              <a:t>Which states exhibit exponential decay </a:t>
            </a:r>
          </a:p>
          <a:p>
            <a:pPr algn="ctr"/>
            <a:r>
              <a:rPr lang="en-US" sz="3400" dirty="0" smtClean="0">
                <a:solidFill>
                  <a:srgbClr val="3A793E"/>
                </a:solidFill>
              </a:rPr>
              <a:t>of correlations?</a:t>
            </a:r>
            <a:endParaRPr lang="en-US" sz="3400" dirty="0">
              <a:solidFill>
                <a:srgbClr val="3A79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89154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Local Hamiltonians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11303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3462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5621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17780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19939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22098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24257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26416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8575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0734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2893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5052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11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9370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41529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43688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5847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8006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0165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2324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54483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56642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8801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60960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63119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65278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67437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9596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71755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73914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76073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823202" y="1919584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041399" y="1831477"/>
            <a:ext cx="482601" cy="315913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159763" y="1229906"/>
            <a:ext cx="9705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H</a:t>
            </a:r>
            <a:r>
              <a:rPr lang="en-US" sz="2600" b="1" baseline="-25000" dirty="0" smtClean="0"/>
              <a:t>1,2</a:t>
            </a:r>
            <a:endParaRPr lang="en-US" sz="2600" b="1" dirty="0"/>
          </a:p>
        </p:txBody>
      </p:sp>
      <p:cxnSp>
        <p:nvCxnSpPr>
          <p:cNvPr id="56" name="Straight Arrow Connector 55"/>
          <p:cNvCxnSpPr/>
          <p:nvPr/>
        </p:nvCxnSpPr>
        <p:spPr>
          <a:xfrm>
            <a:off x="635000" y="1748503"/>
            <a:ext cx="304800" cy="17108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44313" y="2556518"/>
            <a:ext cx="287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Local Hamiltonian</a:t>
            </a:r>
            <a:r>
              <a:rPr lang="en-US" dirty="0" smtClean="0"/>
              <a:t>: </a:t>
            </a:r>
            <a:endParaRPr lang="en-US" dirty="0"/>
          </a:p>
        </p:txBody>
      </p: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0121935"/>
              </p:ext>
            </p:extLst>
          </p:nvPr>
        </p:nvGraphicFramePr>
        <p:xfrm>
          <a:off x="3162302" y="2556518"/>
          <a:ext cx="1981200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2" name="Equation" r:id="rId3" imgW="812800" imgH="368300" progId="Equation.3">
                  <p:embed/>
                </p:oleObj>
              </mc:Choice>
              <mc:Fallback>
                <p:oleObj name="Equation" r:id="rId3" imgW="812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62302" y="2556518"/>
                        <a:ext cx="1981200" cy="898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9" name="Oval 58"/>
          <p:cNvSpPr/>
          <p:nvPr/>
        </p:nvSpPr>
        <p:spPr>
          <a:xfrm>
            <a:off x="5809544" y="1825424"/>
            <a:ext cx="482601" cy="315913"/>
          </a:xfrm>
          <a:prstGeom prst="ellipse">
            <a:avLst/>
          </a:prstGeom>
          <a:solidFill>
            <a:schemeClr val="bg1">
              <a:alpha val="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Arrow Connector 59"/>
          <p:cNvCxnSpPr/>
          <p:nvPr/>
        </p:nvCxnSpPr>
        <p:spPr>
          <a:xfrm flipH="1">
            <a:off x="6007102" y="1545167"/>
            <a:ext cx="215900" cy="20333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6210300" y="1089827"/>
            <a:ext cx="109220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/>
              <a:t>H</a:t>
            </a:r>
            <a:r>
              <a:rPr lang="en-US" sz="2600" b="1" baseline="-25000" dirty="0" smtClean="0"/>
              <a:t>k,k+1</a:t>
            </a:r>
            <a:endParaRPr lang="en-US" sz="2600" b="1" dirty="0"/>
          </a:p>
        </p:txBody>
      </p:sp>
      <p:graphicFrame>
        <p:nvGraphicFramePr>
          <p:cNvPr id="64" name="Object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9966845"/>
              </p:ext>
            </p:extLst>
          </p:nvPr>
        </p:nvGraphicFramePr>
        <p:xfrm>
          <a:off x="2515485" y="3595580"/>
          <a:ext cx="3560763" cy="712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3" name="Equation" r:id="rId5" imgW="1460500" imgH="292100" progId="Equation.3">
                  <p:embed/>
                </p:oleObj>
              </mc:Choice>
              <mc:Fallback>
                <p:oleObj name="Equation" r:id="rId5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15485" y="3595580"/>
                        <a:ext cx="3560763" cy="712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TextBox 64"/>
          <p:cNvSpPr txBox="1"/>
          <p:nvPr/>
        </p:nvSpPr>
        <p:spPr>
          <a:xfrm>
            <a:off x="388057" y="3668235"/>
            <a:ext cx="287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3A793E"/>
                </a:solidFill>
              </a:rPr>
              <a:t>Groundstate</a:t>
            </a:r>
            <a:r>
              <a:rPr lang="en-US" dirty="0" smtClean="0"/>
              <a:t>: </a:t>
            </a:r>
            <a:endParaRPr lang="en-US" dirty="0"/>
          </a:p>
        </p:txBody>
      </p:sp>
      <p:sp>
        <p:nvSpPr>
          <p:cNvPr id="66" name="TextBox 65"/>
          <p:cNvSpPr txBox="1"/>
          <p:nvPr/>
        </p:nvSpPr>
        <p:spPr>
          <a:xfrm>
            <a:off x="392293" y="5978598"/>
            <a:ext cx="287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Thermal state</a:t>
            </a:r>
            <a:r>
              <a:rPr lang="en-US" dirty="0" smtClean="0"/>
              <a:t>: </a:t>
            </a:r>
            <a:endParaRPr lang="en-US" dirty="0"/>
          </a:p>
        </p:txBody>
      </p:sp>
      <p:graphicFrame>
        <p:nvGraphicFramePr>
          <p:cNvPr id="67" name="Object 6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5989733"/>
              </p:ext>
            </p:extLst>
          </p:nvPr>
        </p:nvGraphicFramePr>
        <p:xfrm>
          <a:off x="2686845" y="5846799"/>
          <a:ext cx="2754313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4" name="Equation" r:id="rId7" imgW="850900" imgH="254000" progId="Equation.3">
                  <p:embed/>
                </p:oleObj>
              </mc:Choice>
              <mc:Fallback>
                <p:oleObj name="Equation" r:id="rId7" imgW="8509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686845" y="5846799"/>
                        <a:ext cx="2754313" cy="825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TextBox 67"/>
          <p:cNvSpPr txBox="1"/>
          <p:nvPr/>
        </p:nvSpPr>
        <p:spPr>
          <a:xfrm>
            <a:off x="392293" y="6082799"/>
            <a:ext cx="287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388057" y="4884421"/>
            <a:ext cx="28702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Spectral Gap</a:t>
            </a:r>
            <a:r>
              <a:rPr lang="en-US" dirty="0" smtClean="0"/>
              <a:t>: </a:t>
            </a:r>
            <a:endParaRPr lang="en-US" dirty="0"/>
          </a:p>
        </p:txBody>
      </p:sp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3023132"/>
              </p:ext>
            </p:extLst>
          </p:nvPr>
        </p:nvGraphicFramePr>
        <p:xfrm>
          <a:off x="2607737" y="4884563"/>
          <a:ext cx="235426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75" name="Equation" r:id="rId9" imgW="965200" imgH="215900" progId="Equation.3">
                  <p:embed/>
                </p:oleObj>
              </mc:Choice>
              <mc:Fallback>
                <p:oleObj name="Equation" r:id="rId9" imgW="9652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2607737" y="4884563"/>
                        <a:ext cx="2354263" cy="5270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86679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States with Exponential Decay of Correlations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2116056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smtClean="0">
                <a:solidFill>
                  <a:srgbClr val="3A793E"/>
                </a:solidFill>
              </a:rPr>
              <a:t>Condensed Matter </a:t>
            </a:r>
            <a:r>
              <a:rPr lang="en-US" sz="3300" dirty="0" smtClean="0">
                <a:solidFill>
                  <a:srgbClr val="3A793E"/>
                </a:solidFill>
              </a:rPr>
              <a:t>Folklore</a:t>
            </a:r>
            <a:r>
              <a:rPr lang="en-US" sz="3300" dirty="0" smtClean="0">
                <a:solidFill>
                  <a:srgbClr val="3A793E"/>
                </a:solidFill>
              </a:rPr>
              <a:t>:</a:t>
            </a:r>
          </a:p>
          <a:p>
            <a:endParaRPr lang="en-US" sz="2700" dirty="0">
              <a:solidFill>
                <a:srgbClr val="3A793E"/>
              </a:solidFill>
            </a:endParaRPr>
          </a:p>
          <a:p>
            <a:endParaRPr lang="en-US" sz="2200" dirty="0" smtClean="0">
              <a:solidFill>
                <a:srgbClr val="000090"/>
              </a:solidFill>
            </a:endParaRPr>
          </a:p>
          <a:p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9764" y="4021371"/>
            <a:ext cx="880079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" dirty="0" smtClean="0"/>
          </a:p>
          <a:p>
            <a:r>
              <a:rPr lang="en-US" sz="2600" dirty="0" smtClean="0"/>
              <a:t>  Non-critical                Gapped               Exponential Decay Correl.</a:t>
            </a:r>
          </a:p>
          <a:p>
            <a:endParaRPr lang="en-US" sz="800" dirty="0" smtClean="0"/>
          </a:p>
          <a:p>
            <a:endParaRPr lang="en-US" sz="2400" dirty="0"/>
          </a:p>
          <a:p>
            <a:r>
              <a:rPr lang="en-US" sz="2600" dirty="0" smtClean="0"/>
              <a:t>     Critical                  Non-gapped               Long Range Correl.</a:t>
            </a:r>
            <a:endParaRPr lang="en-US" sz="2600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54120" y="3210379"/>
            <a:ext cx="5644" cy="23603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2370667" y="3254829"/>
            <a:ext cx="0" cy="2315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4936067" y="3254829"/>
            <a:ext cx="0" cy="2315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8822268" y="3210379"/>
            <a:ext cx="0" cy="23603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54120" y="3210379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/>
          <p:cNvCxnSpPr/>
          <p:nvPr/>
        </p:nvCxnSpPr>
        <p:spPr>
          <a:xfrm>
            <a:off x="159764" y="4780549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/>
          <p:cNvCxnSpPr/>
          <p:nvPr/>
        </p:nvCxnSpPr>
        <p:spPr>
          <a:xfrm>
            <a:off x="159764" y="5570771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Left-Right Arrow 51"/>
          <p:cNvSpPr/>
          <p:nvPr/>
        </p:nvSpPr>
        <p:spPr>
          <a:xfrm>
            <a:off x="2060222" y="4157202"/>
            <a:ext cx="620889" cy="352778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Left-Right Arrow 69"/>
          <p:cNvSpPr/>
          <p:nvPr/>
        </p:nvSpPr>
        <p:spPr>
          <a:xfrm>
            <a:off x="2060222" y="4986935"/>
            <a:ext cx="620889" cy="352778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ight Arrow 52"/>
          <p:cNvSpPr/>
          <p:nvPr/>
        </p:nvSpPr>
        <p:spPr>
          <a:xfrm>
            <a:off x="4755444" y="4157202"/>
            <a:ext cx="395112" cy="35277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ight Arrow 70"/>
          <p:cNvSpPr/>
          <p:nvPr/>
        </p:nvSpPr>
        <p:spPr>
          <a:xfrm rot="10800000">
            <a:off x="4755444" y="5057491"/>
            <a:ext cx="395112" cy="35277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268111" y="3254829"/>
            <a:ext cx="85541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600" dirty="0" smtClean="0"/>
              <a:t>Model                 Spectral Gap                      </a:t>
            </a:r>
            <a:r>
              <a:rPr lang="en-US" sz="2600" dirty="0" err="1" smtClean="0"/>
              <a:t>Groundstate</a:t>
            </a:r>
            <a:endParaRPr lang="en-US" sz="2600" dirty="0"/>
          </a:p>
        </p:txBody>
      </p:sp>
      <p:cxnSp>
        <p:nvCxnSpPr>
          <p:cNvPr id="74" name="Straight Connector 73"/>
          <p:cNvCxnSpPr/>
          <p:nvPr/>
        </p:nvCxnSpPr>
        <p:spPr>
          <a:xfrm>
            <a:off x="154120" y="3908482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1536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States with Exponential Decay of Correlations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751908"/>
            <a:ext cx="9144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(Araki, </a:t>
            </a:r>
            <a:r>
              <a:rPr lang="en-US" sz="2200" dirty="0" err="1" smtClean="0">
                <a:solidFill>
                  <a:srgbClr val="000090"/>
                </a:solidFill>
              </a:rPr>
              <a:t>Hepp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Ruelle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62, </a:t>
            </a:r>
            <a:r>
              <a:rPr lang="en-US" sz="2200" dirty="0" err="1">
                <a:solidFill>
                  <a:srgbClr val="000090"/>
                </a:solidFill>
              </a:rPr>
              <a:t>Fredenhagen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fr-FR" sz="2200" dirty="0">
                <a:solidFill>
                  <a:srgbClr val="000090"/>
                </a:solidFill>
              </a:rPr>
              <a:t>’</a:t>
            </a:r>
            <a:r>
              <a:rPr lang="en-US" sz="2200" dirty="0">
                <a:solidFill>
                  <a:srgbClr val="000090"/>
                </a:solidFill>
              </a:rPr>
              <a:t>85)</a:t>
            </a:r>
          </a:p>
          <a:p>
            <a:r>
              <a:rPr lang="en-US" sz="2600" dirty="0" err="1" smtClean="0"/>
              <a:t>Groundstates</a:t>
            </a:r>
            <a:r>
              <a:rPr lang="en-US" sz="2600" dirty="0" smtClean="0"/>
              <a:t> </a:t>
            </a:r>
            <a:r>
              <a:rPr lang="en-US" sz="2600" dirty="0"/>
              <a:t>in relativistic </a:t>
            </a:r>
            <a:r>
              <a:rPr lang="en-US" sz="2600" dirty="0" smtClean="0"/>
              <a:t>systems</a:t>
            </a:r>
          </a:p>
          <a:p>
            <a:endParaRPr lang="en-US" dirty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(Araki ‘69)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1D local Hamiltonians</a:t>
            </a:r>
            <a:endParaRPr lang="en-US" sz="800" dirty="0">
              <a:solidFill>
                <a:srgbClr val="000000"/>
              </a:solidFill>
            </a:endParaRPr>
          </a:p>
          <a:p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04, </a:t>
            </a:r>
            <a:r>
              <a:rPr lang="en-US" sz="2200" dirty="0" err="1" smtClean="0">
                <a:solidFill>
                  <a:srgbClr val="000090"/>
                </a:solidFill>
              </a:rPr>
              <a:t>Nachtergaele</a:t>
            </a:r>
            <a:r>
              <a:rPr lang="en-US" sz="2200" dirty="0" smtClean="0">
                <a:solidFill>
                  <a:srgbClr val="000090"/>
                </a:solidFill>
              </a:rPr>
              <a:t>, Sims ‘06, </a:t>
            </a:r>
            <a:r>
              <a:rPr lang="en-US" sz="2200" dirty="0" err="1" smtClean="0">
                <a:solidFill>
                  <a:srgbClr val="000090"/>
                </a:solidFill>
              </a:rPr>
              <a:t>Koma</a:t>
            </a:r>
            <a:r>
              <a:rPr lang="en-US" sz="2200" dirty="0" smtClean="0">
                <a:solidFill>
                  <a:srgbClr val="000090"/>
                </a:solidFill>
              </a:rPr>
              <a:t> ‘06)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Groudstates</a:t>
            </a:r>
            <a:r>
              <a:rPr lang="en-US" sz="2600" dirty="0" smtClean="0">
                <a:solidFill>
                  <a:srgbClr val="000000"/>
                </a:solidFill>
              </a:rPr>
              <a:t> of gapped of </a:t>
            </a:r>
            <a:r>
              <a:rPr lang="en-US" sz="2600" dirty="0">
                <a:solidFill>
                  <a:srgbClr val="000000"/>
                </a:solidFill>
              </a:rPr>
              <a:t>l</a:t>
            </a:r>
            <a:r>
              <a:rPr lang="en-US" sz="2600" dirty="0" smtClean="0">
                <a:solidFill>
                  <a:srgbClr val="000000"/>
                </a:solidFill>
              </a:rPr>
              <a:t>ocal Hamiltonians     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 proof (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bounds)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Araronov</a:t>
            </a:r>
            <a:r>
              <a:rPr lang="en-US" sz="2200" dirty="0" smtClean="0">
                <a:solidFill>
                  <a:srgbClr val="000090"/>
                </a:solidFill>
              </a:rPr>
              <a:t>, Arad,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‘10)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Groudstates</a:t>
            </a:r>
            <a:r>
              <a:rPr lang="en-US" sz="2600" dirty="0" smtClean="0">
                <a:solidFill>
                  <a:srgbClr val="000000"/>
                </a:solidFill>
              </a:rPr>
              <a:t> of gapped of frustration-free local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Hamiltonians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 (Detectability Lemma)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50333" y="2695222"/>
            <a:ext cx="9990666" cy="4557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5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States with Exponential Decay of Correlations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751908"/>
            <a:ext cx="9144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(Araki, </a:t>
            </a:r>
            <a:r>
              <a:rPr lang="en-US" sz="2200" dirty="0" err="1" smtClean="0">
                <a:solidFill>
                  <a:srgbClr val="000090"/>
                </a:solidFill>
              </a:rPr>
              <a:t>Hepp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Ruelle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62, </a:t>
            </a:r>
            <a:r>
              <a:rPr lang="en-US" sz="2200" dirty="0" err="1">
                <a:solidFill>
                  <a:srgbClr val="000090"/>
                </a:solidFill>
              </a:rPr>
              <a:t>Fredenhagen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fr-FR" sz="2200" dirty="0">
                <a:solidFill>
                  <a:srgbClr val="000090"/>
                </a:solidFill>
              </a:rPr>
              <a:t>’</a:t>
            </a:r>
            <a:r>
              <a:rPr lang="en-US" sz="2200" dirty="0">
                <a:solidFill>
                  <a:srgbClr val="000090"/>
                </a:solidFill>
              </a:rPr>
              <a:t>85)</a:t>
            </a:r>
          </a:p>
          <a:p>
            <a:r>
              <a:rPr lang="en-US" sz="2600" dirty="0" err="1" smtClean="0"/>
              <a:t>Groundstates</a:t>
            </a:r>
            <a:r>
              <a:rPr lang="en-US" sz="2600" dirty="0" smtClean="0"/>
              <a:t> </a:t>
            </a:r>
            <a:r>
              <a:rPr lang="en-US" sz="2600" dirty="0"/>
              <a:t>in relativistic </a:t>
            </a:r>
            <a:r>
              <a:rPr lang="en-US" sz="2600" dirty="0" smtClean="0"/>
              <a:t>systems</a:t>
            </a:r>
          </a:p>
          <a:p>
            <a:endParaRPr lang="en-US" dirty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(Araki ‘69)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1D local Hamiltonians</a:t>
            </a:r>
            <a:endParaRPr lang="en-US" sz="800" dirty="0">
              <a:solidFill>
                <a:srgbClr val="000000"/>
              </a:solidFill>
            </a:endParaRPr>
          </a:p>
          <a:p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04, </a:t>
            </a:r>
            <a:r>
              <a:rPr lang="en-US" sz="2200" dirty="0" err="1" smtClean="0">
                <a:solidFill>
                  <a:srgbClr val="000090"/>
                </a:solidFill>
              </a:rPr>
              <a:t>Nachtergaele</a:t>
            </a:r>
            <a:r>
              <a:rPr lang="en-US" sz="2200" dirty="0" smtClean="0">
                <a:solidFill>
                  <a:srgbClr val="000090"/>
                </a:solidFill>
              </a:rPr>
              <a:t>, Sims ‘06, </a:t>
            </a:r>
            <a:r>
              <a:rPr lang="en-US" sz="2200" dirty="0" err="1" smtClean="0">
                <a:solidFill>
                  <a:srgbClr val="000090"/>
                </a:solidFill>
              </a:rPr>
              <a:t>Koma</a:t>
            </a:r>
            <a:r>
              <a:rPr lang="en-US" sz="2200" dirty="0" smtClean="0">
                <a:solidFill>
                  <a:srgbClr val="000090"/>
                </a:solidFill>
              </a:rPr>
              <a:t> ‘06)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Groudstates</a:t>
            </a:r>
            <a:r>
              <a:rPr lang="en-US" sz="2600" dirty="0" smtClean="0">
                <a:solidFill>
                  <a:srgbClr val="000000"/>
                </a:solidFill>
              </a:rPr>
              <a:t> of gapped of </a:t>
            </a:r>
            <a:r>
              <a:rPr lang="en-US" sz="2600" dirty="0">
                <a:solidFill>
                  <a:srgbClr val="000000"/>
                </a:solidFill>
              </a:rPr>
              <a:t>l</a:t>
            </a:r>
            <a:r>
              <a:rPr lang="en-US" sz="2600" dirty="0" smtClean="0">
                <a:solidFill>
                  <a:srgbClr val="000000"/>
                </a:solidFill>
              </a:rPr>
              <a:t>ocal Hamiltonians     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 proof (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bounds)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Araronov</a:t>
            </a:r>
            <a:r>
              <a:rPr lang="en-US" sz="2200" dirty="0" smtClean="0">
                <a:solidFill>
                  <a:srgbClr val="000090"/>
                </a:solidFill>
              </a:rPr>
              <a:t>, Arad,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‘10)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Groudstates</a:t>
            </a:r>
            <a:r>
              <a:rPr lang="en-US" sz="2600" dirty="0" smtClean="0">
                <a:solidFill>
                  <a:srgbClr val="000000"/>
                </a:solidFill>
              </a:rPr>
              <a:t> of gapped of frustration-free local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Hamiltonians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 (Detectability Lemma)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50333" y="3753556"/>
            <a:ext cx="9990666" cy="349955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533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States with Exponential Decay of Correlations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751908"/>
            <a:ext cx="9144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(Araki, </a:t>
            </a:r>
            <a:r>
              <a:rPr lang="en-US" sz="2200" dirty="0" err="1" smtClean="0">
                <a:solidFill>
                  <a:srgbClr val="000090"/>
                </a:solidFill>
              </a:rPr>
              <a:t>Hepp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Ruelle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62, </a:t>
            </a:r>
            <a:r>
              <a:rPr lang="en-US" sz="2200" dirty="0" err="1">
                <a:solidFill>
                  <a:srgbClr val="000090"/>
                </a:solidFill>
              </a:rPr>
              <a:t>Fredenhagen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fr-FR" sz="2200" dirty="0">
                <a:solidFill>
                  <a:srgbClr val="000090"/>
                </a:solidFill>
              </a:rPr>
              <a:t>’</a:t>
            </a:r>
            <a:r>
              <a:rPr lang="en-US" sz="2200" dirty="0">
                <a:solidFill>
                  <a:srgbClr val="000090"/>
                </a:solidFill>
              </a:rPr>
              <a:t>85)</a:t>
            </a:r>
          </a:p>
          <a:p>
            <a:r>
              <a:rPr lang="en-US" sz="2600" dirty="0" err="1" smtClean="0"/>
              <a:t>Groundstates</a:t>
            </a:r>
            <a:r>
              <a:rPr lang="en-US" sz="2600" dirty="0" smtClean="0"/>
              <a:t> </a:t>
            </a:r>
            <a:r>
              <a:rPr lang="en-US" sz="2600" dirty="0"/>
              <a:t>in relativistic </a:t>
            </a:r>
            <a:r>
              <a:rPr lang="en-US" sz="2600" dirty="0" smtClean="0"/>
              <a:t>systems</a:t>
            </a:r>
          </a:p>
          <a:p>
            <a:endParaRPr lang="en-US" dirty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(Araki ‘69)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1D local Hamiltonians</a:t>
            </a:r>
            <a:endParaRPr lang="en-US" sz="800" dirty="0">
              <a:solidFill>
                <a:srgbClr val="000000"/>
              </a:solidFill>
            </a:endParaRPr>
          </a:p>
          <a:p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04, </a:t>
            </a:r>
            <a:r>
              <a:rPr lang="en-US" sz="2200" dirty="0" err="1" smtClean="0">
                <a:solidFill>
                  <a:srgbClr val="000090"/>
                </a:solidFill>
              </a:rPr>
              <a:t>Nachtergaele</a:t>
            </a:r>
            <a:r>
              <a:rPr lang="en-US" sz="2200" dirty="0" smtClean="0">
                <a:solidFill>
                  <a:srgbClr val="000090"/>
                </a:solidFill>
              </a:rPr>
              <a:t>, Sims ‘06, </a:t>
            </a:r>
            <a:r>
              <a:rPr lang="en-US" sz="2200" dirty="0" err="1" smtClean="0">
                <a:solidFill>
                  <a:srgbClr val="000090"/>
                </a:solidFill>
              </a:rPr>
              <a:t>Koma</a:t>
            </a:r>
            <a:r>
              <a:rPr lang="en-US" sz="2200" dirty="0" smtClean="0">
                <a:solidFill>
                  <a:srgbClr val="000090"/>
                </a:solidFill>
              </a:rPr>
              <a:t> ‘06)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of gapped </a:t>
            </a:r>
            <a:r>
              <a:rPr lang="en-US" sz="2600" dirty="0">
                <a:solidFill>
                  <a:srgbClr val="000000"/>
                </a:solidFill>
              </a:rPr>
              <a:t>l</a:t>
            </a:r>
            <a:r>
              <a:rPr lang="en-US" sz="2600" dirty="0" smtClean="0">
                <a:solidFill>
                  <a:srgbClr val="000000"/>
                </a:solidFill>
              </a:rPr>
              <a:t>ocal Hamiltonians     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 proof: 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bounds, etc…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Araronov</a:t>
            </a:r>
            <a:r>
              <a:rPr lang="en-US" sz="2200" dirty="0" smtClean="0">
                <a:solidFill>
                  <a:srgbClr val="000090"/>
                </a:solidFill>
              </a:rPr>
              <a:t>, Arad,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‘10)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Groudstates</a:t>
            </a:r>
            <a:r>
              <a:rPr lang="en-US" sz="2600" dirty="0" smtClean="0">
                <a:solidFill>
                  <a:srgbClr val="000000"/>
                </a:solidFill>
              </a:rPr>
              <a:t> of gapped of frustration-free local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Hamiltonians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 (Detectability Lemma)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50333" y="5136444"/>
            <a:ext cx="9990666" cy="211666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8435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States with Exponential Decay of Correlations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751908"/>
            <a:ext cx="91440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(Araki, </a:t>
            </a:r>
            <a:r>
              <a:rPr lang="en-US" sz="2200" dirty="0" err="1" smtClean="0">
                <a:solidFill>
                  <a:srgbClr val="000090"/>
                </a:solidFill>
              </a:rPr>
              <a:t>Hepp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Ruelle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62, </a:t>
            </a:r>
            <a:r>
              <a:rPr lang="en-US" sz="2200" dirty="0" err="1">
                <a:solidFill>
                  <a:srgbClr val="000090"/>
                </a:solidFill>
              </a:rPr>
              <a:t>Fredenhagen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fr-FR" sz="2200" dirty="0">
                <a:solidFill>
                  <a:srgbClr val="000090"/>
                </a:solidFill>
              </a:rPr>
              <a:t>’</a:t>
            </a:r>
            <a:r>
              <a:rPr lang="en-US" sz="2200" dirty="0">
                <a:solidFill>
                  <a:srgbClr val="000090"/>
                </a:solidFill>
              </a:rPr>
              <a:t>85)</a:t>
            </a:r>
          </a:p>
          <a:p>
            <a:r>
              <a:rPr lang="en-US" sz="2600" dirty="0" err="1" smtClean="0"/>
              <a:t>Groundstates</a:t>
            </a:r>
            <a:r>
              <a:rPr lang="en-US" sz="2600" dirty="0" smtClean="0"/>
              <a:t> </a:t>
            </a:r>
            <a:r>
              <a:rPr lang="en-US" sz="2600" dirty="0"/>
              <a:t>in relativistic </a:t>
            </a:r>
            <a:r>
              <a:rPr lang="en-US" sz="2600" dirty="0" smtClean="0"/>
              <a:t>systems</a:t>
            </a:r>
          </a:p>
          <a:p>
            <a:endParaRPr lang="en-US" dirty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(Araki ‘69)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1D local Hamiltonians</a:t>
            </a:r>
            <a:endParaRPr lang="en-US" sz="800" dirty="0">
              <a:solidFill>
                <a:srgbClr val="000000"/>
              </a:solidFill>
            </a:endParaRPr>
          </a:p>
          <a:p>
            <a:endParaRPr lang="en-US" sz="20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04, </a:t>
            </a:r>
            <a:r>
              <a:rPr lang="en-US" sz="2200" dirty="0" err="1" smtClean="0">
                <a:solidFill>
                  <a:srgbClr val="000090"/>
                </a:solidFill>
              </a:rPr>
              <a:t>Nachtergaele</a:t>
            </a:r>
            <a:r>
              <a:rPr lang="en-US" sz="2200" dirty="0" smtClean="0">
                <a:solidFill>
                  <a:srgbClr val="000090"/>
                </a:solidFill>
              </a:rPr>
              <a:t>, Sims ‘06, </a:t>
            </a:r>
            <a:r>
              <a:rPr lang="en-US" sz="2200" dirty="0" err="1" smtClean="0">
                <a:solidFill>
                  <a:srgbClr val="000090"/>
                </a:solidFill>
              </a:rPr>
              <a:t>Koma</a:t>
            </a:r>
            <a:r>
              <a:rPr lang="en-US" sz="2200" dirty="0" smtClean="0">
                <a:solidFill>
                  <a:srgbClr val="000090"/>
                </a:solidFill>
              </a:rPr>
              <a:t> ‘06)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of gapped </a:t>
            </a:r>
            <a:r>
              <a:rPr lang="en-US" sz="2600" dirty="0">
                <a:solidFill>
                  <a:srgbClr val="000000"/>
                </a:solidFill>
              </a:rPr>
              <a:t>l</a:t>
            </a:r>
            <a:r>
              <a:rPr lang="en-US" sz="2600" dirty="0" smtClean="0">
                <a:solidFill>
                  <a:srgbClr val="000000"/>
                </a:solidFill>
              </a:rPr>
              <a:t>ocal Hamiltonians     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 proof: 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bounds, etc… </a:t>
            </a:r>
          </a:p>
          <a:p>
            <a:endParaRPr lang="en-US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Araronov</a:t>
            </a:r>
            <a:r>
              <a:rPr lang="en-US" sz="2200" dirty="0" smtClean="0">
                <a:solidFill>
                  <a:srgbClr val="000090"/>
                </a:solidFill>
              </a:rPr>
              <a:t>, Arad,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‘10)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of gapped frustration-free local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Hamiltonians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Proof: Detectability Lemma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788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 of Correlations…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923371"/>
            <a:ext cx="9144000" cy="4093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3A793E"/>
                </a:solidFill>
              </a:rPr>
              <a:t>… intuitively suggests the state </a:t>
            </a:r>
            <a:r>
              <a:rPr lang="en-US" sz="2800" b="1" dirty="0" smtClean="0">
                <a:solidFill>
                  <a:srgbClr val="3A793E"/>
                </a:solidFill>
              </a:rPr>
              <a:t>is </a:t>
            </a:r>
            <a:r>
              <a:rPr lang="en-US" sz="2800" b="1" i="1" dirty="0" smtClean="0">
                <a:solidFill>
                  <a:srgbClr val="3A793E"/>
                </a:solidFill>
              </a:rPr>
              <a:t>simple</a:t>
            </a:r>
            <a:r>
              <a:rPr lang="en-US" sz="2800" b="1" dirty="0" smtClean="0">
                <a:solidFill>
                  <a:srgbClr val="3A793E"/>
                </a:solidFill>
              </a:rPr>
              <a:t>, </a:t>
            </a:r>
          </a:p>
          <a:p>
            <a:pPr algn="ctr"/>
            <a:r>
              <a:rPr lang="en-US" sz="2800" b="1" dirty="0" smtClean="0">
                <a:solidFill>
                  <a:srgbClr val="3A793E"/>
                </a:solidFill>
              </a:rPr>
              <a:t>in a sense similar to a product state. </a:t>
            </a:r>
          </a:p>
          <a:p>
            <a:endParaRPr lang="en-US" sz="2800" b="1" dirty="0">
              <a:solidFill>
                <a:srgbClr val="3A793E"/>
              </a:solidFill>
            </a:endParaRPr>
          </a:p>
          <a:p>
            <a:pPr algn="ctr"/>
            <a:r>
              <a:rPr lang="en-US" sz="2800" b="1" dirty="0" smtClean="0">
                <a:solidFill>
                  <a:srgbClr val="3A793E"/>
                </a:solidFill>
              </a:rPr>
              <a:t>Can we make this rigorous? </a:t>
            </a:r>
          </a:p>
          <a:p>
            <a:endParaRPr lang="en-US" sz="2800" dirty="0" smtClean="0">
              <a:solidFill>
                <a:srgbClr val="000090"/>
              </a:solidFill>
            </a:endParaRPr>
          </a:p>
          <a:p>
            <a:endParaRPr lang="en-US" sz="2800" dirty="0" smtClean="0">
              <a:solidFill>
                <a:srgbClr val="000090"/>
              </a:solidFill>
            </a:endParaRPr>
          </a:p>
          <a:p>
            <a:pPr algn="ctr"/>
            <a:r>
              <a:rPr lang="en-US" sz="2800" dirty="0" smtClean="0">
                <a:solidFill>
                  <a:srgbClr val="000090"/>
                </a:solidFill>
              </a:rPr>
              <a:t>But first, are there </a:t>
            </a:r>
            <a:r>
              <a:rPr lang="en-US" sz="2800" i="1" dirty="0" smtClean="0">
                <a:solidFill>
                  <a:srgbClr val="000090"/>
                </a:solidFill>
              </a:rPr>
              <a:t>other ways </a:t>
            </a:r>
            <a:r>
              <a:rPr lang="en-US" sz="2800" dirty="0" smtClean="0">
                <a:solidFill>
                  <a:srgbClr val="000090"/>
                </a:solidFill>
              </a:rPr>
              <a:t>to impose simplicity in quantum states?</a:t>
            </a:r>
            <a:endParaRPr lang="en-US" sz="28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8284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i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n 1D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318" y="1255790"/>
            <a:ext cx="8669682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Let                                      be a </a:t>
            </a:r>
            <a:r>
              <a:rPr lang="en-US" sz="2600" b="1" i="1" dirty="0" smtClean="0">
                <a:solidFill>
                  <a:srgbClr val="3A793E"/>
                </a:solidFill>
              </a:rPr>
              <a:t>n</a:t>
            </a:r>
            <a:r>
              <a:rPr lang="en-US" sz="2600" b="1" dirty="0" smtClean="0">
                <a:solidFill>
                  <a:srgbClr val="3A793E"/>
                </a:solidFill>
              </a:rPr>
              <a:t>-</a:t>
            </a:r>
            <a:r>
              <a:rPr lang="en-US" sz="2600" b="1" dirty="0" err="1" smtClean="0">
                <a:solidFill>
                  <a:srgbClr val="3A793E"/>
                </a:solidFill>
              </a:rPr>
              <a:t>qubit</a:t>
            </a:r>
            <a:r>
              <a:rPr lang="en-US" sz="2600" b="1" dirty="0" smtClean="0">
                <a:solidFill>
                  <a:srgbClr val="3A793E"/>
                </a:solidFill>
              </a:rPr>
              <a:t> quantum state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endParaRPr lang="en-US" sz="1000" b="1" dirty="0" smtClean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Entanglement Entropy:</a:t>
            </a: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endParaRPr lang="en-US" sz="1500" b="1" dirty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Area Law: </a:t>
            </a:r>
            <a:r>
              <a:rPr lang="en-US" sz="2600" dirty="0" smtClean="0"/>
              <a:t>For all cuts of the chain (X, Y), with X = [1, r], </a:t>
            </a:r>
          </a:p>
          <a:p>
            <a:r>
              <a:rPr lang="en-US" sz="2600" dirty="0" smtClean="0"/>
              <a:t>Y = [r+1, n],</a:t>
            </a: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3784480"/>
              </p:ext>
            </p:extLst>
          </p:nvPr>
        </p:nvGraphicFramePr>
        <p:xfrm>
          <a:off x="3270250" y="5557838"/>
          <a:ext cx="2579688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346" name="Equation" r:id="rId3" imgW="876300" imgH="203200" progId="Equation.3">
                  <p:embed/>
                </p:oleObj>
              </mc:Choice>
              <mc:Fallback>
                <p:oleObj name="Equation" r:id="rId3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0250" y="5557838"/>
                        <a:ext cx="2579688" cy="60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91537124"/>
              </p:ext>
            </p:extLst>
          </p:nvPr>
        </p:nvGraphicFramePr>
        <p:xfrm>
          <a:off x="1249363" y="1196975"/>
          <a:ext cx="24526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347" name="Equation" r:id="rId5" imgW="1016000" imgH="266700" progId="Equation.3">
                  <p:embed/>
                </p:oleObj>
              </mc:Choice>
              <mc:Fallback>
                <p:oleObj name="Equation" r:id="rId5" imgW="10160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9363" y="1196975"/>
                        <a:ext cx="2452687" cy="6429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Oval 12"/>
          <p:cNvSpPr/>
          <p:nvPr/>
        </p:nvSpPr>
        <p:spPr>
          <a:xfrm>
            <a:off x="11811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13970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129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8288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20447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22606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4765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6924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9083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1242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3401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5560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719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9878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42037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4196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6355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8514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50673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2832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4991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7150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9309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61468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63627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5786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7945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70104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72263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4422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6581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874000" y="210661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5" name="Object 4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52150839"/>
              </p:ext>
            </p:extLst>
          </p:nvPr>
        </p:nvGraphicFramePr>
        <p:xfrm>
          <a:off x="363192" y="2471738"/>
          <a:ext cx="49053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348" name="Equation" r:id="rId7" imgW="203200" imgH="203200" progId="Equation.3">
                  <p:embed/>
                </p:oleObj>
              </mc:Choice>
              <mc:Fallback>
                <p:oleObj name="Equation" r:id="rId7" imgW="2032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363192" y="2471738"/>
                        <a:ext cx="49053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6" name="Straight Arrow Connector 45"/>
          <p:cNvCxnSpPr/>
          <p:nvPr/>
        </p:nvCxnSpPr>
        <p:spPr>
          <a:xfrm flipV="1">
            <a:off x="853729" y="2339976"/>
            <a:ext cx="225771" cy="27463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ight Brace 49"/>
          <p:cNvSpPr/>
          <p:nvPr/>
        </p:nvSpPr>
        <p:spPr>
          <a:xfrm rot="5400000">
            <a:off x="2249016" y="1344851"/>
            <a:ext cx="150166" cy="22860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Brace 51"/>
          <p:cNvSpPr/>
          <p:nvPr/>
        </p:nvSpPr>
        <p:spPr>
          <a:xfrm rot="5400000">
            <a:off x="5628118" y="280988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2146300" y="255375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49899" y="2581044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Y</a:t>
            </a:r>
            <a:endParaRPr lang="en-US" sz="2400" b="1" dirty="0"/>
          </a:p>
        </p:txBody>
      </p:sp>
      <p:graphicFrame>
        <p:nvGraphicFramePr>
          <p:cNvPr id="57" name="Object 5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6526941"/>
              </p:ext>
            </p:extLst>
          </p:nvPr>
        </p:nvGraphicFramePr>
        <p:xfrm>
          <a:off x="3833813" y="3351213"/>
          <a:ext cx="272097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3349" name="Equation" r:id="rId9" imgW="1117600" imgH="266700" progId="Equation.3">
                  <p:embed/>
                </p:oleObj>
              </mc:Choice>
              <mc:Fallback>
                <p:oleObj name="Equation" r:id="rId9" imgW="11176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33813" y="3351213"/>
                        <a:ext cx="2720975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57"/>
          <p:cNvSpPr/>
          <p:nvPr/>
        </p:nvSpPr>
        <p:spPr>
          <a:xfrm>
            <a:off x="304362" y="4328701"/>
            <a:ext cx="8484475" cy="194271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36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in 1D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4318" y="1095787"/>
            <a:ext cx="866968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Area Law: </a:t>
            </a:r>
            <a:r>
              <a:rPr lang="en-US" sz="2600" dirty="0" smtClean="0"/>
              <a:t>For all cuts of the chain (X, Y), with X = [1, r], </a:t>
            </a:r>
          </a:p>
          <a:p>
            <a:r>
              <a:rPr lang="en-US" sz="2600" dirty="0" smtClean="0"/>
              <a:t>Y = [r+1, n],</a:t>
            </a: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6647905"/>
              </p:ext>
            </p:extLst>
          </p:nvPr>
        </p:nvGraphicFramePr>
        <p:xfrm>
          <a:off x="3270250" y="2260600"/>
          <a:ext cx="2579688" cy="598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02" name="Equation" r:id="rId3" imgW="876300" imgH="203200" progId="Equation.3">
                  <p:embed/>
                </p:oleObj>
              </mc:Choice>
              <mc:Fallback>
                <p:oleObj name="Equation" r:id="rId3" imgW="8763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270250" y="2260600"/>
                        <a:ext cx="2579688" cy="5984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8" name="Rectangle 57"/>
          <p:cNvSpPr/>
          <p:nvPr/>
        </p:nvSpPr>
        <p:spPr>
          <a:xfrm>
            <a:off x="345380" y="1095787"/>
            <a:ext cx="8484475" cy="194271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63190" y="3259139"/>
            <a:ext cx="8643931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For the majority of quantum states:</a:t>
            </a:r>
          </a:p>
          <a:p>
            <a:endParaRPr lang="en-US" sz="2600" b="1" dirty="0" smtClean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Area Law puts severe constraints on the amount of entanglement of the state</a:t>
            </a:r>
          </a:p>
          <a:p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795965"/>
              </p:ext>
            </p:extLst>
          </p:nvPr>
        </p:nvGraphicFramePr>
        <p:xfrm>
          <a:off x="5457472" y="3259139"/>
          <a:ext cx="354965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203" name="Equation" r:id="rId5" imgW="1206500" imgH="203200" progId="Equation.3">
                  <p:embed/>
                </p:oleObj>
              </mc:Choice>
              <mc:Fallback>
                <p:oleObj name="Equation" r:id="rId5" imgW="1206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57472" y="3259139"/>
                        <a:ext cx="3549650" cy="60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455820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Quantifying Entanglement 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63190" y="1438805"/>
            <a:ext cx="8643931" cy="5355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>
              <a:solidFill>
                <a:srgbClr val="000000"/>
              </a:solidFill>
            </a:endParaRPr>
          </a:p>
          <a:p>
            <a:endParaRPr lang="en-US" sz="26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Sometimes </a:t>
            </a:r>
            <a:r>
              <a:rPr lang="en-US" sz="2600" dirty="0" smtClean="0">
                <a:solidFill>
                  <a:srgbClr val="000000"/>
                </a:solidFill>
              </a:rPr>
              <a:t>entanglement entropy is not the most convenient measure</a:t>
            </a:r>
            <a:r>
              <a:rPr lang="en-US" sz="2600" dirty="0" smtClean="0">
                <a:solidFill>
                  <a:srgbClr val="000000"/>
                </a:solidFill>
              </a:rPr>
              <a:t>:</a:t>
            </a:r>
            <a:endParaRPr lang="en-US" sz="2600" b="1" dirty="0" smtClean="0">
              <a:solidFill>
                <a:srgbClr val="000000"/>
              </a:solidFill>
            </a:endParaRPr>
          </a:p>
          <a:p>
            <a:endParaRPr lang="en-US" sz="3000" b="1" dirty="0">
              <a:solidFill>
                <a:srgbClr val="000000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      Max</a:t>
            </a:r>
            <a:r>
              <a:rPr lang="en-US" sz="2600" b="1" dirty="0">
                <a:solidFill>
                  <a:srgbClr val="3A793E"/>
                </a:solidFill>
              </a:rPr>
              <a:t>-</a:t>
            </a:r>
            <a:r>
              <a:rPr lang="en-US" sz="2600" b="1" dirty="0" smtClean="0">
                <a:solidFill>
                  <a:srgbClr val="3A793E"/>
                </a:solidFill>
              </a:rPr>
              <a:t>entropy:</a:t>
            </a:r>
          </a:p>
          <a:p>
            <a:endParaRPr lang="en-US" sz="2600" b="1" dirty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Smooth max-entropy:</a:t>
            </a:r>
          </a:p>
          <a:p>
            <a:endParaRPr lang="en-US" sz="2600" b="1" dirty="0">
              <a:solidFill>
                <a:srgbClr val="3A793E"/>
              </a:solidFill>
            </a:endParaRPr>
          </a:p>
          <a:p>
            <a:endParaRPr lang="en-US" sz="2600" b="1" dirty="0" smtClean="0">
              <a:solidFill>
                <a:srgbClr val="3A793E"/>
              </a:solidFill>
            </a:endParaRPr>
          </a:p>
          <a:p>
            <a:endParaRPr lang="en-US" sz="2600" b="1" dirty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Smooth max-entropy gives the minimum number of </a:t>
            </a:r>
            <a:r>
              <a:rPr lang="en-US" sz="2600" b="1" dirty="0" err="1" smtClean="0">
                <a:solidFill>
                  <a:srgbClr val="3A793E"/>
                </a:solidFill>
              </a:rPr>
              <a:t>qubits</a:t>
            </a:r>
            <a:r>
              <a:rPr lang="en-US" sz="2600" b="1" dirty="0" smtClean="0">
                <a:solidFill>
                  <a:srgbClr val="3A793E"/>
                </a:solidFill>
              </a:rPr>
              <a:t> needed to store an </a:t>
            </a:r>
            <a:r>
              <a:rPr lang="en-US" sz="2600" b="1" dirty="0" err="1" smtClean="0">
                <a:solidFill>
                  <a:srgbClr val="3A793E"/>
                </a:solidFill>
              </a:rPr>
              <a:t>ε</a:t>
            </a:r>
            <a:r>
              <a:rPr lang="en-US" sz="2600" b="1" dirty="0" smtClean="0">
                <a:solidFill>
                  <a:srgbClr val="3A793E"/>
                </a:solidFill>
              </a:rPr>
              <a:t>-approx. of </a:t>
            </a:r>
            <a:r>
              <a:rPr lang="en-US" sz="2600" b="1" dirty="0" err="1" smtClean="0">
                <a:solidFill>
                  <a:srgbClr val="3A793E"/>
                </a:solidFill>
              </a:rPr>
              <a:t>ρ</a:t>
            </a:r>
            <a:r>
              <a:rPr lang="en-US" sz="2600" b="1" dirty="0" smtClean="0">
                <a:solidFill>
                  <a:srgbClr val="3A793E"/>
                </a:solidFill>
              </a:rPr>
              <a:t> </a:t>
            </a:r>
            <a:endParaRPr lang="en-US" sz="2600" b="1" dirty="0">
              <a:solidFill>
                <a:srgbClr val="3A793E"/>
              </a:solidFill>
            </a:endParaRPr>
          </a:p>
        </p:txBody>
      </p:sp>
      <p:graphicFrame>
        <p:nvGraphicFramePr>
          <p:cNvPr id="48" name="Object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8628832"/>
              </p:ext>
            </p:extLst>
          </p:nvPr>
        </p:nvGraphicFramePr>
        <p:xfrm>
          <a:off x="3664168" y="3432175"/>
          <a:ext cx="3308350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33" name="Equation" r:id="rId3" imgW="1358900" imgH="215900" progId="Equation.3">
                  <p:embed/>
                </p:oleObj>
              </mc:Choice>
              <mc:Fallback>
                <p:oleObj name="Equation" r:id="rId3" imgW="13589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664168" y="3432175"/>
                        <a:ext cx="3308350" cy="525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02112649"/>
              </p:ext>
            </p:extLst>
          </p:nvPr>
        </p:nvGraphicFramePr>
        <p:xfrm>
          <a:off x="3681413" y="4237919"/>
          <a:ext cx="3741737" cy="742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34" name="Equation" r:id="rId5" imgW="1536700" imgH="304800" progId="Equation.3">
                  <p:embed/>
                </p:oleObj>
              </mc:Choice>
              <mc:Fallback>
                <p:oleObj name="Equation" r:id="rId5" imgW="1536700" imgH="304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81413" y="4237919"/>
                        <a:ext cx="3741737" cy="742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7312829"/>
              </p:ext>
            </p:extLst>
          </p:nvPr>
        </p:nvGraphicFramePr>
        <p:xfrm>
          <a:off x="4259263" y="5083175"/>
          <a:ext cx="3054350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335" name="Equation" r:id="rId7" imgW="1562100" imgH="279400" progId="Equation.3">
                  <p:embed/>
                </p:oleObj>
              </mc:Choice>
              <mc:Fallback>
                <p:oleObj name="Equation" r:id="rId7" imgW="1562100" imgH="279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259263" y="5083175"/>
                        <a:ext cx="3054350" cy="5476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7904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States that satisfy Area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L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aw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545989"/>
            <a:ext cx="9144000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dirty="0" smtClean="0">
                <a:solidFill>
                  <a:srgbClr val="3A793E"/>
                </a:solidFill>
              </a:rPr>
              <a:t>Intuition </a:t>
            </a:r>
            <a:r>
              <a:rPr lang="en-US" sz="2700" dirty="0" smtClean="0">
                <a:solidFill>
                  <a:srgbClr val="3A793E"/>
                </a:solidFill>
              </a:rPr>
              <a:t>-  </a:t>
            </a:r>
            <a:r>
              <a:rPr lang="en-US" sz="2700" dirty="0" smtClean="0"/>
              <a:t>based on concrete examples (XY model, </a:t>
            </a:r>
            <a:r>
              <a:rPr lang="en-US" sz="2700" dirty="0" err="1" smtClean="0"/>
              <a:t>harmomic</a:t>
            </a:r>
            <a:r>
              <a:rPr lang="en-US" sz="2700" dirty="0" smtClean="0"/>
              <a:t> systems, etc.) and general non-rigorous arguments</a:t>
            </a:r>
            <a:r>
              <a:rPr lang="en-US" sz="3300" dirty="0" smtClean="0"/>
              <a:t>:</a:t>
            </a:r>
          </a:p>
          <a:p>
            <a:endParaRPr lang="en-US" sz="2700" dirty="0">
              <a:solidFill>
                <a:srgbClr val="3A793E"/>
              </a:solidFill>
            </a:endParaRPr>
          </a:p>
          <a:p>
            <a:endParaRPr lang="en-US" sz="2200" dirty="0" smtClean="0">
              <a:solidFill>
                <a:srgbClr val="000090"/>
              </a:solidFill>
            </a:endParaRPr>
          </a:p>
          <a:p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9764" y="3818857"/>
            <a:ext cx="8800792" cy="1431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0" dirty="0" smtClean="0"/>
          </a:p>
          <a:p>
            <a:r>
              <a:rPr lang="en-US" sz="2600" dirty="0" smtClean="0"/>
              <a:t>  Non-critical                Gapped                     S(X) ≤ O(Area(X))</a:t>
            </a:r>
          </a:p>
          <a:p>
            <a:endParaRPr lang="en-US" sz="800" dirty="0" smtClean="0"/>
          </a:p>
          <a:p>
            <a:endParaRPr lang="en-US" sz="2400" dirty="0"/>
          </a:p>
          <a:p>
            <a:r>
              <a:rPr lang="en-US" sz="2600" dirty="0" smtClean="0"/>
              <a:t>     Critical                  Non-gapped            S</a:t>
            </a:r>
            <a:r>
              <a:rPr lang="en-US" sz="2600" dirty="0"/>
              <a:t>(X) ≤  </a:t>
            </a:r>
            <a:r>
              <a:rPr lang="en-US" sz="2600" dirty="0" smtClean="0"/>
              <a:t>O(Area(X)log(n)) </a:t>
            </a:r>
            <a:endParaRPr lang="en-US" sz="2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54120" y="3007865"/>
            <a:ext cx="5644" cy="23603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370667" y="3052315"/>
            <a:ext cx="0" cy="2315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4936067" y="3052315"/>
            <a:ext cx="0" cy="231594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8822268" y="3007865"/>
            <a:ext cx="0" cy="236039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154120" y="3007865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159764" y="4578035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159764" y="5368257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Left-Right Arrow 23"/>
          <p:cNvSpPr/>
          <p:nvPr/>
        </p:nvSpPr>
        <p:spPr>
          <a:xfrm>
            <a:off x="2060222" y="3954688"/>
            <a:ext cx="620889" cy="352778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eft-Right Arrow 24"/>
          <p:cNvSpPr/>
          <p:nvPr/>
        </p:nvSpPr>
        <p:spPr>
          <a:xfrm>
            <a:off x="2060222" y="4784421"/>
            <a:ext cx="620889" cy="352778"/>
          </a:xfrm>
          <a:prstGeom prst="left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Arrow 25"/>
          <p:cNvSpPr/>
          <p:nvPr/>
        </p:nvSpPr>
        <p:spPr>
          <a:xfrm>
            <a:off x="4755444" y="3954688"/>
            <a:ext cx="395112" cy="35277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Arrow 26"/>
          <p:cNvSpPr/>
          <p:nvPr/>
        </p:nvSpPr>
        <p:spPr>
          <a:xfrm>
            <a:off x="4755444" y="4854977"/>
            <a:ext cx="395112" cy="352778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68111" y="3052315"/>
            <a:ext cx="855415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sz="2600" dirty="0" smtClean="0"/>
              <a:t>Model                 Spectral Gap                        Area Law</a:t>
            </a:r>
            <a:endParaRPr lang="en-US" sz="2600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54120" y="3705968"/>
            <a:ext cx="866814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4305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3366FF"/>
                </a:solidFill>
                <a:cs typeface="Calibri"/>
              </a:rPr>
              <a:t>States that satisfy Area Law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  <a:p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229795"/>
            <a:ext cx="9144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Aharonov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i="1" dirty="0" smtClean="0">
                <a:solidFill>
                  <a:srgbClr val="000090"/>
                </a:solidFill>
              </a:rPr>
              <a:t>et al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07;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 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09,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Gottesman</a:t>
            </a:r>
            <a:r>
              <a:rPr lang="en-US" sz="2200" dirty="0" smtClean="0">
                <a:solidFill>
                  <a:srgbClr val="000090"/>
                </a:solidFill>
              </a:rPr>
              <a:t> ‘09)</a:t>
            </a:r>
          </a:p>
          <a:p>
            <a:r>
              <a:rPr lang="en-US" sz="2600" dirty="0" err="1">
                <a:solidFill>
                  <a:srgbClr val="000000"/>
                </a:solidFill>
              </a:rPr>
              <a:t>Groundstates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1D Ham. </a:t>
            </a:r>
            <a:r>
              <a:rPr lang="en-US" sz="2600" dirty="0">
                <a:solidFill>
                  <a:srgbClr val="000000"/>
                </a:solidFill>
              </a:rPr>
              <a:t>w</a:t>
            </a:r>
            <a:r>
              <a:rPr lang="en-US" sz="2600" dirty="0" smtClean="0">
                <a:solidFill>
                  <a:srgbClr val="000000"/>
                </a:solidFill>
              </a:rPr>
              <a:t>ith </a:t>
            </a:r>
            <a:r>
              <a:rPr lang="en-US" sz="2600" i="1" dirty="0" smtClean="0">
                <a:solidFill>
                  <a:srgbClr val="000000"/>
                </a:solidFill>
              </a:rPr>
              <a:t>volume</a:t>
            </a:r>
            <a:r>
              <a:rPr lang="en-US" sz="2600" dirty="0" smtClean="0">
                <a:solidFill>
                  <a:srgbClr val="000000"/>
                </a:solidFill>
              </a:rPr>
              <a:t> law          </a:t>
            </a:r>
            <a:r>
              <a:rPr lang="en-US" sz="2600" b="1" dirty="0" smtClean="0">
                <a:solidFill>
                  <a:srgbClr val="FF0000"/>
                </a:solidFill>
              </a:rPr>
              <a:t>S</a:t>
            </a:r>
            <a:r>
              <a:rPr lang="en-US" sz="2600" b="1" dirty="0">
                <a:solidFill>
                  <a:srgbClr val="FF0000"/>
                </a:solidFill>
              </a:rPr>
              <a:t>(X) </a:t>
            </a:r>
            <a:r>
              <a:rPr lang="en-US" sz="2600" b="1" dirty="0" smtClean="0">
                <a:solidFill>
                  <a:srgbClr val="FF0000"/>
                </a:solidFill>
              </a:rPr>
              <a:t>≥ </a:t>
            </a:r>
            <a:r>
              <a:rPr lang="en-US" sz="2600" b="1" dirty="0" err="1" smtClean="0">
                <a:solidFill>
                  <a:srgbClr val="FF0000"/>
                </a:solidFill>
              </a:rPr>
              <a:t>Ω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vol</a:t>
            </a:r>
            <a:r>
              <a:rPr lang="en-US" sz="2600" b="1" dirty="0" smtClean="0">
                <a:solidFill>
                  <a:srgbClr val="FF0000"/>
                </a:solidFill>
              </a:rPr>
              <a:t>(X)) </a:t>
            </a:r>
            <a:endParaRPr lang="en-US" sz="2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Connection to QMA-hardness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‘07)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</a:t>
            </a:r>
            <a:r>
              <a:rPr lang="en-US" sz="2600" i="1" dirty="0" smtClean="0">
                <a:solidFill>
                  <a:srgbClr val="000000"/>
                </a:solidFill>
              </a:rPr>
              <a:t>gapped</a:t>
            </a:r>
            <a:r>
              <a:rPr lang="en-US" sz="2600" dirty="0" smtClean="0">
                <a:solidFill>
                  <a:srgbClr val="000000"/>
                </a:solidFill>
              </a:rPr>
              <a:t> local Ham.: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S(X) </a:t>
            </a:r>
            <a:r>
              <a:rPr lang="en-US" sz="2600" dirty="0">
                <a:solidFill>
                  <a:srgbClr val="FF0000"/>
                </a:solidFill>
              </a:rPr>
              <a:t>≤</a:t>
            </a:r>
            <a:r>
              <a:rPr lang="en-US" sz="2600" b="1" dirty="0" smtClean="0">
                <a:solidFill>
                  <a:srgbClr val="FF0000"/>
                </a:solidFill>
              </a:rPr>
              <a:t>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O(1/</a:t>
            </a:r>
            <a:r>
              <a:rPr lang="en-US" sz="2600" b="1" baseline="30000" dirty="0" err="1" smtClean="0">
                <a:solidFill>
                  <a:srgbClr val="FF0000"/>
                </a:solidFill>
              </a:rPr>
              <a:t>Δ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)</a:t>
            </a:r>
            <a:r>
              <a:rPr lang="en-US" sz="2600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Analytical Proof: 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bounds, etc… 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8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(Wolf, 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>
                <a:solidFill>
                  <a:srgbClr val="000090"/>
                </a:solidFill>
              </a:rPr>
              <a:t>, Hastings, </a:t>
            </a:r>
            <a:r>
              <a:rPr lang="en-US" sz="2200" dirty="0" err="1">
                <a:solidFill>
                  <a:srgbClr val="000090"/>
                </a:solidFill>
              </a:rPr>
              <a:t>Cirac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dirty="0" smtClean="0">
                <a:solidFill>
                  <a:srgbClr val="000090"/>
                </a:solidFill>
              </a:rPr>
              <a:t>‘07)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local </a:t>
            </a:r>
            <a:r>
              <a:rPr lang="en-US" sz="2600" dirty="0" smtClean="0"/>
              <a:t>Ham.</a:t>
            </a:r>
            <a:r>
              <a:rPr lang="en-US" sz="2600" b="1" dirty="0" smtClean="0"/>
              <a:t>:     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I(X:Y) ≤ O(Area(X)/β)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Simple (and beautiful!) proof from </a:t>
            </a:r>
          </a:p>
          <a:p>
            <a:r>
              <a:rPr lang="en-US" sz="2200" dirty="0" err="1" smtClean="0">
                <a:solidFill>
                  <a:srgbClr val="000000"/>
                </a:solidFill>
              </a:rPr>
              <a:t>Jaynes</a:t>
            </a:r>
            <a:r>
              <a:rPr lang="en-US" sz="2200" dirty="0" smtClean="0">
                <a:solidFill>
                  <a:srgbClr val="000000"/>
                </a:solidFill>
              </a:rPr>
              <a:t>’ principle</a:t>
            </a: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(Arad, </a:t>
            </a:r>
            <a:r>
              <a:rPr lang="en-US" sz="2200" dirty="0" err="1" smtClean="0">
                <a:solidFill>
                  <a:srgbClr val="000090"/>
                </a:solidFill>
              </a:rPr>
              <a:t>Kitaev</a:t>
            </a:r>
            <a:r>
              <a:rPr lang="en-US" sz="2200" dirty="0" smtClean="0">
                <a:solidFill>
                  <a:srgbClr val="000090"/>
                </a:solidFill>
              </a:rPr>
              <a:t>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‘12)  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S</a:t>
            </a:r>
            <a:r>
              <a:rPr lang="en-US" sz="2400" b="1" dirty="0">
                <a:solidFill>
                  <a:srgbClr val="FF0000"/>
                </a:solidFill>
              </a:rPr>
              <a:t>(X) </a:t>
            </a:r>
            <a:r>
              <a:rPr lang="en-US" sz="2400" dirty="0">
                <a:solidFill>
                  <a:srgbClr val="FF0000"/>
                </a:solidFill>
              </a:rPr>
              <a:t>≤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(1</a:t>
            </a:r>
            <a:r>
              <a:rPr lang="en-US" sz="2400" b="1" dirty="0">
                <a:solidFill>
                  <a:srgbClr val="FF0000"/>
                </a:solidFill>
              </a:rPr>
              <a:t>/</a:t>
            </a:r>
            <a:r>
              <a:rPr lang="en-US" sz="2400" b="1" dirty="0" err="1" smtClean="0">
                <a:solidFill>
                  <a:srgbClr val="FF0000"/>
                </a:solidFill>
              </a:rPr>
              <a:t>Δ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O(1)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Local Ham.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 (</a:t>
            </a:r>
            <a:r>
              <a:rPr lang="en-US" sz="2200" dirty="0" err="1" smtClean="0">
                <a:solidFill>
                  <a:srgbClr val="000000"/>
                </a:solidFill>
              </a:rPr>
              <a:t>Chebyshev</a:t>
            </a:r>
            <a:r>
              <a:rPr lang="en-US" sz="2200" dirty="0" smtClean="0">
                <a:solidFill>
                  <a:srgbClr val="000000"/>
                </a:solidFill>
              </a:rPr>
              <a:t> polynomials, etc…)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50333" y="2568222"/>
            <a:ext cx="9990666" cy="468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969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3366FF"/>
                </a:solidFill>
                <a:cs typeface="Calibri"/>
              </a:rPr>
              <a:t>States that satisfy Area Law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  <a:p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229795"/>
            <a:ext cx="9144000" cy="643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Aharonov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i="1" dirty="0" smtClean="0">
                <a:solidFill>
                  <a:srgbClr val="000090"/>
                </a:solidFill>
              </a:rPr>
              <a:t>et al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07;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 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09,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Gottesman</a:t>
            </a:r>
            <a:r>
              <a:rPr lang="en-US" sz="2200" dirty="0" smtClean="0">
                <a:solidFill>
                  <a:srgbClr val="000090"/>
                </a:solidFill>
              </a:rPr>
              <a:t> ‘09)</a:t>
            </a:r>
          </a:p>
          <a:p>
            <a:r>
              <a:rPr lang="en-US" sz="2600" dirty="0" err="1">
                <a:solidFill>
                  <a:srgbClr val="000000"/>
                </a:solidFill>
              </a:rPr>
              <a:t>Groundstates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1D Ham. </a:t>
            </a:r>
            <a:r>
              <a:rPr lang="en-US" sz="2600" dirty="0">
                <a:solidFill>
                  <a:srgbClr val="000000"/>
                </a:solidFill>
              </a:rPr>
              <a:t>w</a:t>
            </a:r>
            <a:r>
              <a:rPr lang="en-US" sz="2600" dirty="0" smtClean="0">
                <a:solidFill>
                  <a:srgbClr val="000000"/>
                </a:solidFill>
              </a:rPr>
              <a:t>ith </a:t>
            </a:r>
            <a:r>
              <a:rPr lang="en-US" sz="2600" i="1" dirty="0" smtClean="0">
                <a:solidFill>
                  <a:srgbClr val="000000"/>
                </a:solidFill>
              </a:rPr>
              <a:t>volume</a:t>
            </a:r>
            <a:r>
              <a:rPr lang="en-US" sz="2600" dirty="0" smtClean="0">
                <a:solidFill>
                  <a:srgbClr val="000000"/>
                </a:solidFill>
              </a:rPr>
              <a:t> law          </a:t>
            </a:r>
            <a:r>
              <a:rPr lang="en-US" sz="2600" b="1" dirty="0" smtClean="0">
                <a:solidFill>
                  <a:srgbClr val="FF0000"/>
                </a:solidFill>
              </a:rPr>
              <a:t>S</a:t>
            </a:r>
            <a:r>
              <a:rPr lang="en-US" sz="2600" b="1" dirty="0">
                <a:solidFill>
                  <a:srgbClr val="FF0000"/>
                </a:solidFill>
              </a:rPr>
              <a:t>(X) </a:t>
            </a:r>
            <a:r>
              <a:rPr lang="en-US" sz="2600" b="1" dirty="0" smtClean="0">
                <a:solidFill>
                  <a:srgbClr val="FF0000"/>
                </a:solidFill>
              </a:rPr>
              <a:t>≥ </a:t>
            </a:r>
            <a:r>
              <a:rPr lang="en-US" sz="2600" b="1" dirty="0" err="1" smtClean="0">
                <a:solidFill>
                  <a:srgbClr val="FF0000"/>
                </a:solidFill>
              </a:rPr>
              <a:t>Ω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vol</a:t>
            </a:r>
            <a:r>
              <a:rPr lang="en-US" sz="2600" b="1" dirty="0" smtClean="0">
                <a:solidFill>
                  <a:srgbClr val="FF0000"/>
                </a:solidFill>
              </a:rPr>
              <a:t>(X)) </a:t>
            </a:r>
            <a:endParaRPr lang="en-US" sz="2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Connection to QMA-hardness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‘07)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</a:t>
            </a:r>
            <a:r>
              <a:rPr lang="en-US" sz="2600" i="1" dirty="0" smtClean="0">
                <a:solidFill>
                  <a:srgbClr val="000000"/>
                </a:solidFill>
              </a:rPr>
              <a:t>gapped</a:t>
            </a:r>
            <a:r>
              <a:rPr lang="en-US" sz="2600" dirty="0" smtClean="0">
                <a:solidFill>
                  <a:srgbClr val="000000"/>
                </a:solidFill>
              </a:rPr>
              <a:t> local Ham. 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S(X) </a:t>
            </a:r>
            <a:r>
              <a:rPr lang="en-US" sz="2600" dirty="0">
                <a:solidFill>
                  <a:srgbClr val="FF0000"/>
                </a:solidFill>
              </a:rPr>
              <a:t>≤</a:t>
            </a:r>
            <a:r>
              <a:rPr lang="en-US" sz="2600" b="1" dirty="0" smtClean="0">
                <a:solidFill>
                  <a:srgbClr val="FF0000"/>
                </a:solidFill>
              </a:rPr>
              <a:t>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O(1/</a:t>
            </a:r>
            <a:r>
              <a:rPr lang="en-US" sz="2600" b="1" baseline="30000" dirty="0" err="1" smtClean="0">
                <a:solidFill>
                  <a:srgbClr val="FF0000"/>
                </a:solidFill>
              </a:rPr>
              <a:t>Δ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)</a:t>
            </a:r>
            <a:r>
              <a:rPr lang="en-US" sz="2600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Analytical Proof: 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bounds, etc… 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8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(Wolf, 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>
                <a:solidFill>
                  <a:srgbClr val="000090"/>
                </a:solidFill>
              </a:rPr>
              <a:t>, Hastings, </a:t>
            </a:r>
            <a:r>
              <a:rPr lang="en-US" sz="2200" dirty="0" err="1">
                <a:solidFill>
                  <a:srgbClr val="000090"/>
                </a:solidFill>
              </a:rPr>
              <a:t>Cirac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dirty="0" smtClean="0">
                <a:solidFill>
                  <a:srgbClr val="000090"/>
                </a:solidFill>
              </a:rPr>
              <a:t>‘07)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local </a:t>
            </a:r>
            <a:r>
              <a:rPr lang="en-US" sz="2600" dirty="0" smtClean="0"/>
              <a:t>Ham.</a:t>
            </a:r>
            <a:r>
              <a:rPr lang="en-US" sz="2600" b="1" dirty="0" smtClean="0"/>
              <a:t>:     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I(X:Y) ≤ O(Area(X)/β)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Simple (and beautiful!) proof from </a:t>
            </a:r>
          </a:p>
          <a:p>
            <a:r>
              <a:rPr lang="en-US" sz="2200" dirty="0" err="1" smtClean="0">
                <a:solidFill>
                  <a:srgbClr val="000000"/>
                </a:solidFill>
              </a:rPr>
              <a:t>Jaynes</a:t>
            </a:r>
            <a:r>
              <a:rPr lang="en-US" sz="2200" dirty="0" smtClean="0">
                <a:solidFill>
                  <a:srgbClr val="000000"/>
                </a:solidFill>
              </a:rPr>
              <a:t>’ principle</a:t>
            </a: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(Arad, </a:t>
            </a:r>
            <a:r>
              <a:rPr lang="en-US" sz="2200" dirty="0" err="1" smtClean="0">
                <a:solidFill>
                  <a:srgbClr val="000090"/>
                </a:solidFill>
              </a:rPr>
              <a:t>Kitaev</a:t>
            </a:r>
            <a:r>
              <a:rPr lang="en-US" sz="2200" dirty="0" smtClean="0">
                <a:solidFill>
                  <a:srgbClr val="000090"/>
                </a:solidFill>
              </a:rPr>
              <a:t>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‘12)  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S</a:t>
            </a:r>
            <a:r>
              <a:rPr lang="en-US" sz="2400" b="1" dirty="0">
                <a:solidFill>
                  <a:srgbClr val="FF0000"/>
                </a:solidFill>
              </a:rPr>
              <a:t>(X) </a:t>
            </a:r>
            <a:r>
              <a:rPr lang="en-US" sz="2400" dirty="0">
                <a:solidFill>
                  <a:srgbClr val="FF0000"/>
                </a:solidFill>
              </a:rPr>
              <a:t>≤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(1</a:t>
            </a:r>
            <a:r>
              <a:rPr lang="en-US" sz="2400" b="1" dirty="0">
                <a:solidFill>
                  <a:srgbClr val="FF0000"/>
                </a:solidFill>
              </a:rPr>
              <a:t>/</a:t>
            </a:r>
            <a:r>
              <a:rPr lang="en-US" sz="2400" b="1" dirty="0" err="1" smtClean="0">
                <a:solidFill>
                  <a:srgbClr val="FF0000"/>
                </a:solidFill>
              </a:rPr>
              <a:t>Δ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O(1)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Local Ham.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 (</a:t>
            </a:r>
            <a:r>
              <a:rPr lang="en-US" sz="2200" dirty="0" err="1" smtClean="0">
                <a:solidFill>
                  <a:srgbClr val="000000"/>
                </a:solidFill>
              </a:rPr>
              <a:t>Chebyshev</a:t>
            </a:r>
            <a:r>
              <a:rPr lang="en-US" sz="2200" dirty="0" smtClean="0">
                <a:solidFill>
                  <a:srgbClr val="000000"/>
                </a:solidFill>
              </a:rPr>
              <a:t> polynomials, etc…)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50333" y="3965222"/>
            <a:ext cx="9990666" cy="3287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6175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3366FF"/>
                </a:solidFill>
                <a:cs typeface="Calibri"/>
              </a:rPr>
              <a:t>States that satisfy Area Law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  <a:p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229795"/>
            <a:ext cx="91440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Aharonov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i="1" dirty="0" smtClean="0">
                <a:solidFill>
                  <a:srgbClr val="000090"/>
                </a:solidFill>
              </a:rPr>
              <a:t>et al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07;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 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09,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Gottesman</a:t>
            </a:r>
            <a:r>
              <a:rPr lang="en-US" sz="2200" dirty="0" smtClean="0">
                <a:solidFill>
                  <a:srgbClr val="000090"/>
                </a:solidFill>
              </a:rPr>
              <a:t> ‘09)</a:t>
            </a:r>
          </a:p>
          <a:p>
            <a:r>
              <a:rPr lang="en-US" sz="2600" dirty="0" err="1">
                <a:solidFill>
                  <a:srgbClr val="000000"/>
                </a:solidFill>
              </a:rPr>
              <a:t>Groundstates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1D Ham. </a:t>
            </a:r>
            <a:r>
              <a:rPr lang="en-US" sz="2600" dirty="0">
                <a:solidFill>
                  <a:srgbClr val="000000"/>
                </a:solidFill>
              </a:rPr>
              <a:t>w</a:t>
            </a:r>
            <a:r>
              <a:rPr lang="en-US" sz="2600" dirty="0" smtClean="0">
                <a:solidFill>
                  <a:srgbClr val="000000"/>
                </a:solidFill>
              </a:rPr>
              <a:t>ith </a:t>
            </a:r>
            <a:r>
              <a:rPr lang="en-US" sz="2600" i="1" dirty="0" smtClean="0">
                <a:solidFill>
                  <a:srgbClr val="000000"/>
                </a:solidFill>
              </a:rPr>
              <a:t>volume</a:t>
            </a:r>
            <a:r>
              <a:rPr lang="en-US" sz="2600" dirty="0" smtClean="0">
                <a:solidFill>
                  <a:srgbClr val="000000"/>
                </a:solidFill>
              </a:rPr>
              <a:t> law          </a:t>
            </a:r>
            <a:r>
              <a:rPr lang="en-US" sz="2600" b="1" dirty="0" smtClean="0">
                <a:solidFill>
                  <a:srgbClr val="FF0000"/>
                </a:solidFill>
              </a:rPr>
              <a:t>S</a:t>
            </a:r>
            <a:r>
              <a:rPr lang="en-US" sz="2600" b="1" dirty="0">
                <a:solidFill>
                  <a:srgbClr val="FF0000"/>
                </a:solidFill>
              </a:rPr>
              <a:t>(X) </a:t>
            </a:r>
            <a:r>
              <a:rPr lang="en-US" sz="2600" b="1" dirty="0" smtClean="0">
                <a:solidFill>
                  <a:srgbClr val="FF0000"/>
                </a:solidFill>
              </a:rPr>
              <a:t>≥ </a:t>
            </a:r>
            <a:r>
              <a:rPr lang="en-US" sz="2600" b="1" dirty="0" err="1" smtClean="0">
                <a:solidFill>
                  <a:srgbClr val="FF0000"/>
                </a:solidFill>
              </a:rPr>
              <a:t>Ω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vol</a:t>
            </a:r>
            <a:r>
              <a:rPr lang="en-US" sz="2600" b="1" dirty="0" smtClean="0">
                <a:solidFill>
                  <a:srgbClr val="FF0000"/>
                </a:solidFill>
              </a:rPr>
              <a:t>(X)) </a:t>
            </a:r>
            <a:endParaRPr lang="en-US" sz="2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Connection to QMA-hardness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‘07)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</a:t>
            </a:r>
            <a:r>
              <a:rPr lang="en-US" sz="2600" i="1" dirty="0" smtClean="0">
                <a:solidFill>
                  <a:srgbClr val="000000"/>
                </a:solidFill>
              </a:rPr>
              <a:t>gapped</a:t>
            </a:r>
            <a:r>
              <a:rPr lang="en-US" sz="2600" dirty="0" smtClean="0">
                <a:solidFill>
                  <a:srgbClr val="000000"/>
                </a:solidFill>
              </a:rPr>
              <a:t> local Ham. 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S(X) </a:t>
            </a:r>
            <a:r>
              <a:rPr lang="en-US" sz="2600" dirty="0">
                <a:solidFill>
                  <a:srgbClr val="FF0000"/>
                </a:solidFill>
              </a:rPr>
              <a:t>≤</a:t>
            </a:r>
            <a:r>
              <a:rPr lang="en-US" sz="2600" b="1" dirty="0" smtClean="0">
                <a:solidFill>
                  <a:srgbClr val="FF0000"/>
                </a:solidFill>
              </a:rPr>
              <a:t>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O(1/</a:t>
            </a:r>
            <a:r>
              <a:rPr lang="en-US" sz="2600" b="1" baseline="30000" dirty="0" err="1" smtClean="0">
                <a:solidFill>
                  <a:srgbClr val="FF0000"/>
                </a:solidFill>
              </a:rPr>
              <a:t>Δ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)</a:t>
            </a:r>
            <a:r>
              <a:rPr lang="en-US" sz="2600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Analytical Proof: 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bounds, etc… 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8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(Wolf, 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>
                <a:solidFill>
                  <a:srgbClr val="000090"/>
                </a:solidFill>
              </a:rPr>
              <a:t>, Hastings, </a:t>
            </a:r>
            <a:r>
              <a:rPr lang="en-US" sz="2200" dirty="0" err="1">
                <a:solidFill>
                  <a:srgbClr val="000090"/>
                </a:solidFill>
              </a:rPr>
              <a:t>Cirac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dirty="0" smtClean="0">
                <a:solidFill>
                  <a:srgbClr val="000090"/>
                </a:solidFill>
              </a:rPr>
              <a:t>‘07)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local </a:t>
            </a:r>
            <a:r>
              <a:rPr lang="en-US" sz="2600" dirty="0" smtClean="0"/>
              <a:t>Ham.</a:t>
            </a:r>
            <a:r>
              <a:rPr lang="en-US" sz="2600" b="1" dirty="0"/>
              <a:t> </a:t>
            </a:r>
            <a:r>
              <a:rPr lang="en-US" sz="2600" b="1" dirty="0" smtClean="0"/>
              <a:t>       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I(X:Y) ≤ O(Area(X)/β)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Proof from </a:t>
            </a:r>
            <a:r>
              <a:rPr lang="en-US" sz="2200" dirty="0" err="1" smtClean="0">
                <a:solidFill>
                  <a:srgbClr val="000000"/>
                </a:solidFill>
              </a:rPr>
              <a:t>Jaynes</a:t>
            </a:r>
            <a:r>
              <a:rPr lang="en-US" sz="2200" dirty="0" smtClean="0">
                <a:solidFill>
                  <a:srgbClr val="000000"/>
                </a:solidFill>
              </a:rPr>
              <a:t>’ principle</a:t>
            </a: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(Arad, </a:t>
            </a:r>
            <a:r>
              <a:rPr lang="en-US" sz="2200" dirty="0" err="1" smtClean="0">
                <a:solidFill>
                  <a:srgbClr val="000090"/>
                </a:solidFill>
              </a:rPr>
              <a:t>Kitaev</a:t>
            </a:r>
            <a:r>
              <a:rPr lang="en-US" sz="2200" dirty="0" smtClean="0">
                <a:solidFill>
                  <a:srgbClr val="000090"/>
                </a:solidFill>
              </a:rPr>
              <a:t>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‘12)  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S</a:t>
            </a:r>
            <a:r>
              <a:rPr lang="en-US" sz="2400" b="1" dirty="0">
                <a:solidFill>
                  <a:srgbClr val="FF0000"/>
                </a:solidFill>
              </a:rPr>
              <a:t>(X) </a:t>
            </a:r>
            <a:r>
              <a:rPr lang="en-US" sz="2400" dirty="0">
                <a:solidFill>
                  <a:srgbClr val="FF0000"/>
                </a:solidFill>
              </a:rPr>
              <a:t>≤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(1</a:t>
            </a:r>
            <a:r>
              <a:rPr lang="en-US" sz="2400" b="1" dirty="0">
                <a:solidFill>
                  <a:srgbClr val="FF0000"/>
                </a:solidFill>
              </a:rPr>
              <a:t>/</a:t>
            </a:r>
            <a:r>
              <a:rPr lang="en-US" sz="2400" b="1" dirty="0" err="1" smtClean="0">
                <a:solidFill>
                  <a:srgbClr val="FF0000"/>
                </a:solidFill>
              </a:rPr>
              <a:t>Δ</a:t>
            </a:r>
            <a:r>
              <a:rPr lang="en-US" sz="2400" b="1" dirty="0" smtClean="0">
                <a:solidFill>
                  <a:srgbClr val="FF0000"/>
                </a:solidFill>
              </a:rPr>
              <a:t>)</a:t>
            </a:r>
            <a:r>
              <a:rPr lang="en-US" sz="2400" b="1" baseline="30000" dirty="0" smtClean="0">
                <a:solidFill>
                  <a:srgbClr val="FF0000"/>
                </a:solidFill>
              </a:rPr>
              <a:t>O(1)</a:t>
            </a:r>
            <a:r>
              <a:rPr lang="en-US" sz="2400" b="1" dirty="0" smtClean="0">
                <a:solidFill>
                  <a:srgbClr val="FF0000"/>
                </a:solidFill>
              </a:rPr>
              <a:t>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Local Ham.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 (</a:t>
            </a:r>
            <a:r>
              <a:rPr lang="en-US" sz="2200" dirty="0" err="1" smtClean="0">
                <a:solidFill>
                  <a:srgbClr val="000000"/>
                </a:solidFill>
              </a:rPr>
              <a:t>Chebyshev</a:t>
            </a:r>
            <a:r>
              <a:rPr lang="en-US" sz="2200" dirty="0" smtClean="0">
                <a:solidFill>
                  <a:srgbClr val="000000"/>
                </a:solidFill>
              </a:rPr>
              <a:t> polynomials, etc…)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550333" y="5305777"/>
            <a:ext cx="9990666" cy="166511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21816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>
                <a:solidFill>
                  <a:srgbClr val="3366FF"/>
                </a:solidFill>
                <a:cs typeface="Calibri"/>
              </a:rPr>
              <a:t>States that satisfy Area Law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  <a:p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159764" y="1229795"/>
            <a:ext cx="9144000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Aharonov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i="1" dirty="0" smtClean="0">
                <a:solidFill>
                  <a:srgbClr val="000090"/>
                </a:solidFill>
              </a:rPr>
              <a:t>et al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07;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 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09, </a:t>
            </a:r>
            <a:r>
              <a:rPr lang="en-US" sz="2200" dirty="0" err="1" smtClean="0">
                <a:solidFill>
                  <a:srgbClr val="000090"/>
                </a:solidFill>
              </a:rPr>
              <a:t>Irani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Gottesman</a:t>
            </a:r>
            <a:r>
              <a:rPr lang="en-US" sz="2200" dirty="0" smtClean="0">
                <a:solidFill>
                  <a:srgbClr val="000090"/>
                </a:solidFill>
              </a:rPr>
              <a:t> ‘09)</a:t>
            </a:r>
          </a:p>
          <a:p>
            <a:r>
              <a:rPr lang="en-US" sz="2600" dirty="0" err="1">
                <a:solidFill>
                  <a:srgbClr val="000000"/>
                </a:solidFill>
              </a:rPr>
              <a:t>Groundstates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1D Ham. </a:t>
            </a:r>
            <a:r>
              <a:rPr lang="en-US" sz="2600" dirty="0">
                <a:solidFill>
                  <a:srgbClr val="000000"/>
                </a:solidFill>
              </a:rPr>
              <a:t>w</a:t>
            </a:r>
            <a:r>
              <a:rPr lang="en-US" sz="2600" dirty="0" smtClean="0">
                <a:solidFill>
                  <a:srgbClr val="000000"/>
                </a:solidFill>
              </a:rPr>
              <a:t>ith </a:t>
            </a:r>
            <a:r>
              <a:rPr lang="en-US" sz="2600" i="1" dirty="0" smtClean="0">
                <a:solidFill>
                  <a:srgbClr val="000000"/>
                </a:solidFill>
              </a:rPr>
              <a:t>volume</a:t>
            </a:r>
            <a:r>
              <a:rPr lang="en-US" sz="2600" dirty="0" smtClean="0">
                <a:solidFill>
                  <a:srgbClr val="000000"/>
                </a:solidFill>
              </a:rPr>
              <a:t> law          </a:t>
            </a:r>
            <a:r>
              <a:rPr lang="en-US" sz="2600" b="1" dirty="0" smtClean="0">
                <a:solidFill>
                  <a:srgbClr val="FF0000"/>
                </a:solidFill>
              </a:rPr>
              <a:t>S</a:t>
            </a:r>
            <a:r>
              <a:rPr lang="en-US" sz="2600" b="1" dirty="0">
                <a:solidFill>
                  <a:srgbClr val="FF0000"/>
                </a:solidFill>
              </a:rPr>
              <a:t>(X) </a:t>
            </a:r>
            <a:r>
              <a:rPr lang="en-US" sz="2600" b="1" dirty="0" smtClean="0">
                <a:solidFill>
                  <a:srgbClr val="FF0000"/>
                </a:solidFill>
              </a:rPr>
              <a:t>≥ </a:t>
            </a:r>
            <a:r>
              <a:rPr lang="en-US" sz="2600" b="1" dirty="0" err="1" smtClean="0">
                <a:solidFill>
                  <a:srgbClr val="FF0000"/>
                </a:solidFill>
              </a:rPr>
              <a:t>Ω</a:t>
            </a:r>
            <a:r>
              <a:rPr lang="en-US" sz="2600" b="1" dirty="0" smtClean="0">
                <a:solidFill>
                  <a:srgbClr val="FF0000"/>
                </a:solidFill>
              </a:rPr>
              <a:t>(</a:t>
            </a:r>
            <a:r>
              <a:rPr lang="en-US" sz="2600" b="1" dirty="0" err="1" smtClean="0">
                <a:solidFill>
                  <a:srgbClr val="FF0000"/>
                </a:solidFill>
              </a:rPr>
              <a:t>vol</a:t>
            </a:r>
            <a:r>
              <a:rPr lang="en-US" sz="2600" b="1" dirty="0" smtClean="0">
                <a:solidFill>
                  <a:srgbClr val="FF0000"/>
                </a:solidFill>
              </a:rPr>
              <a:t>(X)) </a:t>
            </a:r>
            <a:endParaRPr lang="en-US" sz="2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Connection to QMA-hardness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9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(Hastings ‘07) </a:t>
            </a: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</a:t>
            </a:r>
            <a:r>
              <a:rPr lang="en-US" sz="2600" i="1" dirty="0" smtClean="0">
                <a:solidFill>
                  <a:srgbClr val="000000"/>
                </a:solidFill>
              </a:rPr>
              <a:t>gapped</a:t>
            </a:r>
            <a:r>
              <a:rPr lang="en-US" sz="2600" dirty="0" smtClean="0">
                <a:solidFill>
                  <a:srgbClr val="000000"/>
                </a:solidFill>
              </a:rPr>
              <a:t> local Ham.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S(X) </a:t>
            </a:r>
            <a:r>
              <a:rPr lang="en-US" sz="2600" dirty="0">
                <a:solidFill>
                  <a:srgbClr val="FF0000"/>
                </a:solidFill>
              </a:rPr>
              <a:t>≤</a:t>
            </a:r>
            <a:r>
              <a:rPr lang="en-US" sz="2600" b="1" dirty="0" smtClean="0">
                <a:solidFill>
                  <a:srgbClr val="FF0000"/>
                </a:solidFill>
              </a:rPr>
              <a:t>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O(1/</a:t>
            </a:r>
            <a:r>
              <a:rPr lang="en-US" sz="2600" b="1" baseline="30000" dirty="0" err="1" smtClean="0">
                <a:solidFill>
                  <a:srgbClr val="FF0000"/>
                </a:solidFill>
              </a:rPr>
              <a:t>Δ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)</a:t>
            </a:r>
            <a:r>
              <a:rPr lang="en-US" sz="2600" b="1" dirty="0" smtClean="0">
                <a:solidFill>
                  <a:srgbClr val="FF0000"/>
                </a:solidFill>
              </a:rPr>
              <a:t>   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Analytical Proof: </a:t>
            </a:r>
            <a:r>
              <a:rPr lang="en-US" sz="2200" dirty="0" err="1" smtClean="0">
                <a:solidFill>
                  <a:srgbClr val="000000"/>
                </a:solidFill>
              </a:rPr>
              <a:t>Lieb</a:t>
            </a:r>
            <a:r>
              <a:rPr lang="en-US" sz="2200" dirty="0" smtClean="0">
                <a:solidFill>
                  <a:srgbClr val="000000"/>
                </a:solidFill>
              </a:rPr>
              <a:t>-Robinson bounds, etc</a:t>
            </a:r>
            <a:r>
              <a:rPr lang="en-US" sz="2200" dirty="0" smtClean="0">
                <a:solidFill>
                  <a:srgbClr val="000000"/>
                </a:solidFill>
              </a:rPr>
              <a:t>… </a:t>
            </a:r>
            <a:endParaRPr lang="en-US" sz="2200" dirty="0">
              <a:solidFill>
                <a:srgbClr val="000000"/>
              </a:solidFill>
            </a:endParaRPr>
          </a:p>
          <a:p>
            <a:endParaRPr lang="en-US" sz="800" dirty="0" smtClean="0">
              <a:solidFill>
                <a:srgbClr val="000000"/>
              </a:solidFill>
            </a:endParaRP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(Wolf, 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>
                <a:solidFill>
                  <a:srgbClr val="000090"/>
                </a:solidFill>
              </a:rPr>
              <a:t>, Hastings, </a:t>
            </a:r>
            <a:r>
              <a:rPr lang="en-US" sz="2200" dirty="0" err="1">
                <a:solidFill>
                  <a:srgbClr val="000090"/>
                </a:solidFill>
              </a:rPr>
              <a:t>Cirac</a:t>
            </a:r>
            <a:r>
              <a:rPr lang="en-US" sz="2200" dirty="0">
                <a:solidFill>
                  <a:srgbClr val="000090"/>
                </a:solidFill>
              </a:rPr>
              <a:t> </a:t>
            </a:r>
            <a:r>
              <a:rPr lang="en-US" sz="2200" dirty="0" smtClean="0">
                <a:solidFill>
                  <a:srgbClr val="000090"/>
                </a:solidFill>
              </a:rPr>
              <a:t>‘07) </a:t>
            </a:r>
          </a:p>
          <a:p>
            <a:r>
              <a:rPr lang="en-US" sz="2600" dirty="0" smtClean="0">
                <a:solidFill>
                  <a:srgbClr val="000000"/>
                </a:solidFill>
              </a:rPr>
              <a:t>Thermal states of local </a:t>
            </a:r>
            <a:r>
              <a:rPr lang="en-US" sz="2600" dirty="0" smtClean="0"/>
              <a:t>Ham.</a:t>
            </a:r>
            <a:r>
              <a:rPr lang="en-US" sz="2600" b="1" dirty="0"/>
              <a:t> </a:t>
            </a:r>
            <a:r>
              <a:rPr lang="en-US" sz="2600" b="1" dirty="0" smtClean="0"/>
              <a:t>                         </a:t>
            </a:r>
            <a:r>
              <a:rPr lang="en-US" sz="2600" b="1" dirty="0" smtClean="0">
                <a:solidFill>
                  <a:srgbClr val="FF0000"/>
                </a:solidFill>
              </a:rPr>
              <a:t>I(X:Y) ≤ O(Area(X)/β)</a:t>
            </a:r>
          </a:p>
          <a:p>
            <a:r>
              <a:rPr lang="en-US" sz="2200" dirty="0" smtClean="0">
                <a:solidFill>
                  <a:srgbClr val="000000"/>
                </a:solidFill>
              </a:rPr>
              <a:t>Proof from </a:t>
            </a:r>
            <a:r>
              <a:rPr lang="en-US" sz="2200" dirty="0" err="1" smtClean="0">
                <a:solidFill>
                  <a:srgbClr val="000000"/>
                </a:solidFill>
              </a:rPr>
              <a:t>Jaynes</a:t>
            </a:r>
            <a:r>
              <a:rPr lang="en-US" sz="2200" dirty="0" smtClean="0">
                <a:solidFill>
                  <a:srgbClr val="000000"/>
                </a:solidFill>
              </a:rPr>
              <a:t>’ principle</a:t>
            </a: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(Arad, </a:t>
            </a:r>
            <a:r>
              <a:rPr lang="en-US" sz="2200" dirty="0" err="1" smtClean="0">
                <a:solidFill>
                  <a:srgbClr val="000090"/>
                </a:solidFill>
              </a:rPr>
              <a:t>Kitaev</a:t>
            </a:r>
            <a:r>
              <a:rPr lang="en-US" sz="2200" dirty="0" smtClean="0">
                <a:solidFill>
                  <a:srgbClr val="000090"/>
                </a:solidFill>
              </a:rPr>
              <a:t>, Landau, </a:t>
            </a:r>
            <a:r>
              <a:rPr lang="en-US" sz="2200" dirty="0" err="1" smtClean="0">
                <a:solidFill>
                  <a:srgbClr val="000090"/>
                </a:solidFill>
              </a:rPr>
              <a:t>Vazirani</a:t>
            </a:r>
            <a:r>
              <a:rPr lang="en-US" sz="2200" dirty="0" smtClean="0">
                <a:solidFill>
                  <a:srgbClr val="000090"/>
                </a:solidFill>
              </a:rPr>
              <a:t> ‘12)                                    </a:t>
            </a:r>
            <a:r>
              <a:rPr lang="en-US" sz="2400" b="1" dirty="0" smtClean="0">
                <a:solidFill>
                  <a:srgbClr val="FF0000"/>
                </a:solidFill>
              </a:rPr>
              <a:t>S</a:t>
            </a:r>
            <a:r>
              <a:rPr lang="en-US" sz="2400" b="1" dirty="0">
                <a:solidFill>
                  <a:srgbClr val="FF0000"/>
                </a:solidFill>
              </a:rPr>
              <a:t>(X) </a:t>
            </a:r>
            <a:r>
              <a:rPr lang="en-US" sz="2400" dirty="0">
                <a:solidFill>
                  <a:srgbClr val="FF0000"/>
                </a:solidFill>
              </a:rPr>
              <a:t>≤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</a:rPr>
              <a:t>O(1</a:t>
            </a:r>
            <a:r>
              <a:rPr lang="en-US" sz="2400" b="1" dirty="0">
                <a:solidFill>
                  <a:srgbClr val="FF0000"/>
                </a:solidFill>
              </a:rPr>
              <a:t>/</a:t>
            </a:r>
            <a:r>
              <a:rPr lang="en-US" sz="2400" b="1" dirty="0" err="1" smtClean="0">
                <a:solidFill>
                  <a:srgbClr val="FF0000"/>
                </a:solidFill>
              </a:rPr>
              <a:t>Δ</a:t>
            </a:r>
            <a:r>
              <a:rPr lang="en-US" sz="2400" b="1" dirty="0" smtClean="0">
                <a:solidFill>
                  <a:srgbClr val="FF0000"/>
                </a:solidFill>
              </a:rPr>
              <a:t>) </a:t>
            </a:r>
            <a:endParaRPr lang="en-US" sz="2200" dirty="0">
              <a:solidFill>
                <a:srgbClr val="000090"/>
              </a:solidFill>
            </a:endParaRPr>
          </a:p>
          <a:p>
            <a:r>
              <a:rPr lang="en-US" sz="2600" dirty="0" err="1" smtClean="0">
                <a:solidFill>
                  <a:srgbClr val="000000"/>
                </a:solidFill>
              </a:rPr>
              <a:t>Groundstates</a:t>
            </a:r>
            <a:r>
              <a:rPr lang="en-US" sz="2600" dirty="0" smtClean="0">
                <a:solidFill>
                  <a:srgbClr val="000000"/>
                </a:solidFill>
              </a:rPr>
              <a:t> 1D </a:t>
            </a:r>
            <a:r>
              <a:rPr lang="en-US" sz="2600" i="1" dirty="0" smtClean="0">
                <a:solidFill>
                  <a:srgbClr val="000000"/>
                </a:solidFill>
              </a:rPr>
              <a:t>gapped</a:t>
            </a:r>
            <a:r>
              <a:rPr lang="en-US" sz="2600" dirty="0" smtClean="0">
                <a:solidFill>
                  <a:srgbClr val="000000"/>
                </a:solidFill>
              </a:rPr>
              <a:t> local Ham.</a:t>
            </a:r>
            <a:r>
              <a:rPr lang="en-US" sz="2200" dirty="0" smtClean="0">
                <a:solidFill>
                  <a:srgbClr val="000000"/>
                </a:solidFill>
              </a:rPr>
              <a:t> 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200" dirty="0" smtClean="0">
                <a:solidFill>
                  <a:srgbClr val="000000"/>
                </a:solidFill>
              </a:rPr>
              <a:t>Combinatorial Proof: </a:t>
            </a:r>
            <a:r>
              <a:rPr lang="en-US" sz="2200" dirty="0" err="1" smtClean="0">
                <a:solidFill>
                  <a:srgbClr val="000000"/>
                </a:solidFill>
              </a:rPr>
              <a:t>Chebyshev</a:t>
            </a:r>
            <a:r>
              <a:rPr lang="en-US" sz="2200" dirty="0" smtClean="0">
                <a:solidFill>
                  <a:srgbClr val="000000"/>
                </a:solidFill>
              </a:rPr>
              <a:t> polynomials, etc…</a:t>
            </a:r>
            <a:endParaRPr lang="en-US" sz="2200" dirty="0">
              <a:solidFill>
                <a:srgbClr val="000000"/>
              </a:solidFill>
            </a:endParaRPr>
          </a:p>
          <a:p>
            <a:r>
              <a:rPr lang="en-US" sz="2600" dirty="0" smtClean="0">
                <a:solidFill>
                  <a:srgbClr val="000000"/>
                </a:solidFill>
              </a:rPr>
              <a:t>                     </a:t>
            </a:r>
            <a:endParaRPr lang="en-US" sz="800" dirty="0" smtClean="0">
              <a:solidFill>
                <a:srgbClr val="000000"/>
              </a:solidFill>
            </a:endParaRPr>
          </a:p>
          <a:p>
            <a:endParaRPr lang="en-US" sz="1000" dirty="0" smtClean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94117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and MPS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4318" y="1383783"/>
            <a:ext cx="8310575" cy="6647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00009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3A793E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000090"/>
              </a:solidFill>
            </a:endParaRPr>
          </a:p>
          <a:p>
            <a:r>
              <a:rPr lang="en-US" sz="2600" b="1" dirty="0" smtClean="0">
                <a:solidFill>
                  <a:srgbClr val="000090"/>
                </a:solidFill>
              </a:rPr>
              <a:t>          </a:t>
            </a:r>
            <a:endParaRPr lang="en-US" sz="1100" b="1" dirty="0" smtClean="0">
              <a:solidFill>
                <a:srgbClr val="000090"/>
              </a:solidFill>
            </a:endParaRPr>
          </a:p>
          <a:p>
            <a:endParaRPr lang="en-US" sz="2600" b="1" dirty="0" smtClean="0">
              <a:solidFill>
                <a:srgbClr val="00009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 smtClean="0">
              <a:solidFill>
                <a:srgbClr val="FF0000"/>
              </a:solidFill>
            </a:endParaRPr>
          </a:p>
          <a:p>
            <a:pPr marL="457200" indent="-457200">
              <a:buFont typeface="Arial"/>
              <a:buChar char="•"/>
            </a:pPr>
            <a:endParaRPr lang="en-US" sz="2600" b="1" dirty="0">
              <a:solidFill>
                <a:srgbClr val="FF0000"/>
              </a:solidFill>
            </a:endParaRPr>
          </a:p>
          <a:p>
            <a:endParaRPr lang="en-US" sz="2600" dirty="0" smtClean="0">
              <a:solidFill>
                <a:srgbClr val="FF0000"/>
              </a:solidFill>
            </a:endParaRPr>
          </a:p>
          <a:p>
            <a:endParaRPr lang="en-US" sz="2600" dirty="0">
              <a:solidFill>
                <a:srgbClr val="FF0000"/>
              </a:solidFill>
            </a:endParaRPr>
          </a:p>
          <a:p>
            <a:endParaRPr lang="en-US" sz="1000" dirty="0" smtClean="0">
              <a:solidFill>
                <a:srgbClr val="FF0000"/>
              </a:solidFill>
            </a:endParaRPr>
          </a:p>
          <a:p>
            <a:r>
              <a:rPr lang="en-US" sz="2600" dirty="0" smtClean="0">
                <a:solidFill>
                  <a:srgbClr val="FF0000"/>
                </a:solidFill>
              </a:rPr>
              <a:t>    </a:t>
            </a:r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r>
              <a:rPr lang="en-US" sz="2600" dirty="0" smtClean="0"/>
              <a:t>                                                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59764" y="5221110"/>
            <a:ext cx="888767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In 1D: Area </a:t>
            </a:r>
            <a:r>
              <a:rPr lang="en-US" sz="2600" dirty="0"/>
              <a:t>L</a:t>
            </a:r>
            <a:r>
              <a:rPr lang="en-US" sz="2600" dirty="0" smtClean="0"/>
              <a:t>aw                  State has an efficient classical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                                      description MPS with D = poly(n) </a:t>
            </a:r>
            <a:endParaRPr lang="en-US" sz="2600" dirty="0"/>
          </a:p>
        </p:txBody>
      </p:sp>
      <p:graphicFrame>
        <p:nvGraphicFramePr>
          <p:cNvPr id="47" name="Object 4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7062726"/>
              </p:ext>
            </p:extLst>
          </p:nvPr>
        </p:nvGraphicFramePr>
        <p:xfrm>
          <a:off x="256321" y="1766262"/>
          <a:ext cx="8286751" cy="1173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05" name="Equation" r:id="rId3" imgW="3403600" imgH="482600" progId="Equation.3">
                  <p:embed/>
                </p:oleObj>
              </mc:Choice>
              <mc:Fallback>
                <p:oleObj name="Equation" r:id="rId3" imgW="3403600" imgH="482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6321" y="1766262"/>
                        <a:ext cx="8286751" cy="11731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59764" y="1273819"/>
            <a:ext cx="57910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Matrix Product State (MPS):</a:t>
            </a:r>
          </a:p>
          <a:p>
            <a:endParaRPr lang="en-US" sz="2600" b="1" dirty="0">
              <a:solidFill>
                <a:srgbClr val="3A793E"/>
              </a:solidFill>
            </a:endParaRPr>
          </a:p>
          <a:p>
            <a:endParaRPr lang="en-US" sz="2600" b="1" dirty="0" smtClean="0">
              <a:solidFill>
                <a:srgbClr val="3A793E"/>
              </a:solidFill>
            </a:endParaRPr>
          </a:p>
          <a:p>
            <a:endParaRPr lang="en-US" sz="2600" b="1" dirty="0" smtClean="0">
              <a:solidFill>
                <a:srgbClr val="3A793E"/>
              </a:solidFill>
            </a:endParaRPr>
          </a:p>
          <a:p>
            <a:endParaRPr lang="en-US" sz="1000" b="1" dirty="0" smtClean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FF0000"/>
                </a:solidFill>
              </a:rPr>
              <a:t>D : </a:t>
            </a:r>
            <a:r>
              <a:rPr lang="en-US" sz="2600" b="1" dirty="0" smtClean="0">
                <a:solidFill>
                  <a:srgbClr val="3A793E"/>
                </a:solidFill>
              </a:rPr>
              <a:t>bond dimension</a:t>
            </a:r>
          </a:p>
        </p:txBody>
      </p:sp>
      <p:sp>
        <p:nvSpPr>
          <p:cNvPr id="48" name="Right Arrow 47"/>
          <p:cNvSpPr/>
          <p:nvPr/>
        </p:nvSpPr>
        <p:spPr>
          <a:xfrm>
            <a:off x="2511778" y="5347216"/>
            <a:ext cx="635000" cy="29633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3827056" y="6008549"/>
            <a:ext cx="49578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>
                <a:solidFill>
                  <a:srgbClr val="000090"/>
                </a:solidFill>
              </a:rPr>
              <a:t>(Vidal 03, 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Cirac</a:t>
            </a:r>
            <a:r>
              <a:rPr lang="en-US" sz="2200" dirty="0" smtClean="0">
                <a:solidFill>
                  <a:srgbClr val="000090"/>
                </a:solidFill>
              </a:rPr>
              <a:t> ‘05, </a:t>
            </a:r>
            <a:r>
              <a:rPr lang="en-US" sz="2200" dirty="0" err="1" smtClean="0">
                <a:solidFill>
                  <a:srgbClr val="000090"/>
                </a:solidFill>
              </a:rPr>
              <a:t>Schuch</a:t>
            </a:r>
            <a:r>
              <a:rPr lang="en-US" sz="2200" dirty="0" smtClean="0">
                <a:solidFill>
                  <a:srgbClr val="000090"/>
                </a:solidFill>
              </a:rPr>
              <a:t>, Wolf, 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Cirac</a:t>
            </a:r>
            <a:r>
              <a:rPr lang="en-US" sz="2200" dirty="0" smtClean="0">
                <a:solidFill>
                  <a:srgbClr val="000090"/>
                </a:solidFill>
              </a:rPr>
              <a:t> </a:t>
            </a:r>
            <a:r>
              <a:rPr lang="fr-FR" sz="2200" dirty="0" smtClean="0">
                <a:solidFill>
                  <a:srgbClr val="000090"/>
                </a:solidFill>
              </a:rPr>
              <a:t>’</a:t>
            </a:r>
            <a:r>
              <a:rPr lang="en-US" sz="2200" dirty="0" smtClean="0">
                <a:solidFill>
                  <a:srgbClr val="000090"/>
                </a:solidFill>
              </a:rPr>
              <a:t>07, </a:t>
            </a:r>
            <a:r>
              <a:rPr lang="en-US" sz="2200" dirty="0" smtClean="0">
                <a:solidFill>
                  <a:srgbClr val="000090"/>
                </a:solidFill>
              </a:rPr>
              <a:t>Hastings ‘07)</a:t>
            </a:r>
            <a:endParaRPr lang="en-US" sz="2200" dirty="0">
              <a:solidFill>
                <a:srgbClr val="00009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168415" y="3661700"/>
            <a:ext cx="9064793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</a:rPr>
              <a:t>Only </a:t>
            </a:r>
            <a:r>
              <a:rPr lang="en-US" sz="2600" b="1" dirty="0">
                <a:solidFill>
                  <a:srgbClr val="FF0000"/>
                </a:solidFill>
              </a:rPr>
              <a:t>nD</a:t>
            </a:r>
            <a:r>
              <a:rPr lang="en-US" sz="2600" b="1" baseline="30000" dirty="0">
                <a:solidFill>
                  <a:srgbClr val="FF0000"/>
                </a:solidFill>
              </a:rPr>
              <a:t>2</a:t>
            </a:r>
            <a:r>
              <a:rPr lang="en-US" sz="2600" dirty="0">
                <a:solidFill>
                  <a:srgbClr val="000000"/>
                </a:solidFill>
              </a:rPr>
              <a:t> parameters. </a:t>
            </a:r>
            <a:endParaRPr lang="en-US" sz="2600" dirty="0" smtClean="0">
              <a:solidFill>
                <a:srgbClr val="000000"/>
              </a:solidFill>
            </a:endParaRPr>
          </a:p>
          <a:p>
            <a:pPr marL="457200" indent="-457200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</a:rPr>
              <a:t>Local </a:t>
            </a:r>
            <a:r>
              <a:rPr lang="en-US" sz="2600" dirty="0">
                <a:solidFill>
                  <a:srgbClr val="000000"/>
                </a:solidFill>
              </a:rPr>
              <a:t>expectation values computed in </a:t>
            </a:r>
            <a:r>
              <a:rPr lang="en-US" sz="2600" b="1" dirty="0">
                <a:solidFill>
                  <a:srgbClr val="FF0000"/>
                </a:solidFill>
              </a:rPr>
              <a:t>poly(D, n) </a:t>
            </a:r>
            <a:r>
              <a:rPr lang="en-US" sz="2600" dirty="0" smtClean="0">
                <a:solidFill>
                  <a:srgbClr val="000000"/>
                </a:solidFill>
              </a:rPr>
              <a:t>time</a:t>
            </a:r>
          </a:p>
          <a:p>
            <a:pPr marL="457200" indent="-457200">
              <a:buFont typeface="Arial"/>
              <a:buChar char="•"/>
            </a:pPr>
            <a:r>
              <a:rPr lang="en-US" sz="2600" dirty="0" err="1" smtClean="0">
                <a:solidFill>
                  <a:srgbClr val="000000"/>
                </a:solidFill>
              </a:rPr>
              <a:t>Variational</a:t>
            </a:r>
            <a:r>
              <a:rPr lang="en-US" sz="2600" dirty="0" smtClean="0">
                <a:solidFill>
                  <a:srgbClr val="000000"/>
                </a:solidFill>
              </a:rPr>
              <a:t> class of states for powerful </a:t>
            </a:r>
            <a:r>
              <a:rPr lang="en-US" sz="2600" b="1" dirty="0" smtClean="0">
                <a:solidFill>
                  <a:srgbClr val="008000"/>
                </a:solidFill>
              </a:rPr>
              <a:t>DMRG</a:t>
            </a:r>
            <a:r>
              <a:rPr lang="en-US" sz="2600" dirty="0" smtClean="0">
                <a:solidFill>
                  <a:srgbClr val="000000"/>
                </a:solidFill>
              </a:rPr>
              <a:t> </a:t>
            </a:r>
            <a:endParaRPr lang="en-US" sz="2600" dirty="0">
              <a:solidFill>
                <a:srgbClr val="000000"/>
              </a:solidFill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168415" y="5168923"/>
            <a:ext cx="8484475" cy="1609067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3316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vs.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6322" y="1161116"/>
            <a:ext cx="87889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 suggests Area Law</a:t>
            </a:r>
            <a:endParaRPr lang="en-US" sz="2200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6031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vs.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161116"/>
            <a:ext cx="878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 suggests Area Law</a:t>
            </a:r>
            <a:r>
              <a:rPr lang="en-US" sz="2600" dirty="0" smtClean="0"/>
              <a:t>: </a:t>
            </a:r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Cirac</a:t>
            </a:r>
            <a:r>
              <a:rPr lang="en-US" sz="2200" dirty="0" smtClean="0">
                <a:solidFill>
                  <a:srgbClr val="000090"/>
                </a:solidFill>
              </a:rPr>
              <a:t> ‘05)</a:t>
            </a:r>
            <a:endParaRPr lang="en-US" sz="2200" dirty="0">
              <a:solidFill>
                <a:srgbClr val="00009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36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52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8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84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00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16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31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947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163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79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11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27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243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59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75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890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106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22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538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754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970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186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402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618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834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049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265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81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697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913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129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Brace 39"/>
          <p:cNvSpPr/>
          <p:nvPr/>
        </p:nvSpPr>
        <p:spPr>
          <a:xfrm rot="16200000">
            <a:off x="3131304" y="176754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2687463" y="240665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764846" y="240109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ight Brace 42"/>
          <p:cNvSpPr/>
          <p:nvPr/>
        </p:nvSpPr>
        <p:spPr>
          <a:xfrm rot="5400000">
            <a:off x="1931812" y="239395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Brace 43"/>
          <p:cNvSpPr/>
          <p:nvPr/>
        </p:nvSpPr>
        <p:spPr>
          <a:xfrm rot="5400000">
            <a:off x="3119262" y="250190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Brace 44"/>
          <p:cNvSpPr/>
          <p:nvPr/>
        </p:nvSpPr>
        <p:spPr>
          <a:xfrm rot="5400000">
            <a:off x="5894212" y="80645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68312" y="3000378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805312" y="303941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74813" y="306049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49" name="TextBox 48"/>
          <p:cNvSpPr txBox="1"/>
          <p:nvPr/>
        </p:nvSpPr>
        <p:spPr>
          <a:xfrm>
            <a:off x="2846214" y="1748504"/>
            <a:ext cx="1828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 = O(</a:t>
            </a:r>
            <a:r>
              <a:rPr lang="en-US" sz="2400" dirty="0" err="1" smtClean="0"/>
              <a:t>ξ</a:t>
            </a:r>
            <a:r>
              <a:rPr lang="en-US" sz="2400" dirty="0" smtClean="0"/>
              <a:t>) 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9268" y="3627791"/>
            <a:ext cx="8830732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3A793E"/>
                </a:solidFill>
              </a:rPr>
              <a:t> </a:t>
            </a:r>
            <a:r>
              <a:rPr lang="en-US" sz="2600" dirty="0" smtClean="0"/>
              <a:t>(</a:t>
            </a:r>
            <a:r>
              <a:rPr lang="en-US" sz="2600" dirty="0" err="1" smtClean="0"/>
              <a:t>ξ</a:t>
            </a:r>
            <a:r>
              <a:rPr lang="en-US" sz="2600" dirty="0" smtClean="0"/>
              <a:t>,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)-EDC   implies                                          </a:t>
            </a:r>
          </a:p>
          <a:p>
            <a:endParaRPr lang="en-US" sz="1500" dirty="0"/>
          </a:p>
          <a:p>
            <a:r>
              <a:rPr lang="en-US" sz="2600" dirty="0" smtClean="0"/>
              <a:t>                                                                         </a:t>
            </a:r>
            <a:endParaRPr lang="en-US" sz="2600" dirty="0"/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5731697"/>
              </p:ext>
            </p:extLst>
          </p:nvPr>
        </p:nvGraphicFramePr>
        <p:xfrm>
          <a:off x="2947813" y="3627791"/>
          <a:ext cx="269081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287" name="Equation" r:id="rId3" imgW="1104900" imgH="228600" progId="Equation.3">
                  <p:embed/>
                </p:oleObj>
              </mc:Choice>
              <mc:Fallback>
                <p:oleObj name="Equation" r:id="rId3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7813" y="3627791"/>
                        <a:ext cx="2690812" cy="55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6088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vs.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161116"/>
            <a:ext cx="878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 suggests Area Law</a:t>
            </a:r>
            <a:r>
              <a:rPr lang="en-US" sz="2600" dirty="0" smtClean="0"/>
              <a:t>: </a:t>
            </a:r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Cirac</a:t>
            </a:r>
            <a:r>
              <a:rPr lang="en-US" sz="2200" dirty="0" smtClean="0">
                <a:solidFill>
                  <a:srgbClr val="000090"/>
                </a:solidFill>
              </a:rPr>
              <a:t> ‘05)</a:t>
            </a:r>
            <a:endParaRPr lang="en-US" sz="2200" dirty="0">
              <a:solidFill>
                <a:srgbClr val="00009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36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52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8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84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00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16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31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947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163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79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11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27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243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59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75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890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106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22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538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754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970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186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402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618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834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049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265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81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697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913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129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Brace 39"/>
          <p:cNvSpPr/>
          <p:nvPr/>
        </p:nvSpPr>
        <p:spPr>
          <a:xfrm rot="16200000">
            <a:off x="3131304" y="176754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2687463" y="240665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764846" y="240109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ight Brace 42"/>
          <p:cNvSpPr/>
          <p:nvPr/>
        </p:nvSpPr>
        <p:spPr>
          <a:xfrm rot="5400000">
            <a:off x="1931812" y="239395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Brace 43"/>
          <p:cNvSpPr/>
          <p:nvPr/>
        </p:nvSpPr>
        <p:spPr>
          <a:xfrm rot="5400000">
            <a:off x="3119262" y="250190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Brace 44"/>
          <p:cNvSpPr/>
          <p:nvPr/>
        </p:nvSpPr>
        <p:spPr>
          <a:xfrm rot="5400000">
            <a:off x="5894212" y="80645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68312" y="3000378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805312" y="303941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74813" y="306049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268" y="3627791"/>
            <a:ext cx="8830732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3A793E"/>
                </a:solidFill>
              </a:rPr>
              <a:t> </a:t>
            </a:r>
            <a:r>
              <a:rPr lang="en-US" sz="2600" dirty="0" smtClean="0"/>
              <a:t>(</a:t>
            </a:r>
            <a:r>
              <a:rPr lang="en-US" sz="2600" dirty="0" err="1" smtClean="0"/>
              <a:t>ξ</a:t>
            </a:r>
            <a:r>
              <a:rPr lang="en-US" sz="2600" dirty="0" smtClean="0"/>
              <a:t>,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)-EDC   implies                                          which implies </a:t>
            </a:r>
          </a:p>
          <a:p>
            <a:endParaRPr lang="en-US" sz="1500" dirty="0"/>
          </a:p>
          <a:p>
            <a:r>
              <a:rPr lang="en-US" sz="2600" dirty="0" smtClean="0"/>
              <a:t>                                                                         </a:t>
            </a:r>
            <a:r>
              <a:rPr lang="en-US" sz="2200" dirty="0" smtClean="0"/>
              <a:t>(by </a:t>
            </a:r>
            <a:r>
              <a:rPr lang="en-US" sz="2200" dirty="0" err="1" smtClean="0"/>
              <a:t>Uhlmann’s</a:t>
            </a:r>
            <a:r>
              <a:rPr lang="en-US" sz="2200" dirty="0" smtClean="0"/>
              <a:t> theorem)  </a:t>
            </a:r>
            <a:endParaRPr lang="en-US" sz="1000" dirty="0"/>
          </a:p>
          <a:p>
            <a:endParaRPr lang="en-US" sz="1500" dirty="0" smtClean="0"/>
          </a:p>
          <a:p>
            <a:r>
              <a:rPr lang="en-US" sz="2600" dirty="0" smtClean="0"/>
              <a:t> A is only entangled with B! </a:t>
            </a:r>
            <a:endParaRPr lang="en-US" sz="2600" dirty="0"/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664593"/>
              </p:ext>
            </p:extLst>
          </p:nvPr>
        </p:nvGraphicFramePr>
        <p:xfrm>
          <a:off x="2947813" y="3627791"/>
          <a:ext cx="269081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69" name="Equation" r:id="rId3" imgW="1104900" imgH="228600" progId="Equation.3">
                  <p:embed/>
                </p:oleObj>
              </mc:Choice>
              <mc:Fallback>
                <p:oleObj name="Equation" r:id="rId3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7813" y="3627791"/>
                        <a:ext cx="2690812" cy="55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63884"/>
              </p:ext>
            </p:extLst>
          </p:nvPr>
        </p:nvGraphicFramePr>
        <p:xfrm>
          <a:off x="208346" y="4183416"/>
          <a:ext cx="5253345" cy="647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70" name="Equation" r:id="rId5" imgW="2362200" imgH="292100" progId="Equation.3">
                  <p:embed/>
                </p:oleObj>
              </mc:Choice>
              <mc:Fallback>
                <p:oleObj name="Equation" r:id="rId5" imgW="23622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8346" y="4183416"/>
                        <a:ext cx="5253345" cy="6479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2" name="TextBox 51"/>
          <p:cNvSpPr txBox="1"/>
          <p:nvPr/>
        </p:nvSpPr>
        <p:spPr>
          <a:xfrm>
            <a:off x="2846214" y="1748504"/>
            <a:ext cx="1828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 = O(</a:t>
            </a:r>
            <a:r>
              <a:rPr lang="en-US" sz="2400" dirty="0" err="1" smtClean="0"/>
              <a:t>ξ</a:t>
            </a:r>
            <a:r>
              <a:rPr lang="en-US" sz="2400" dirty="0" smtClean="0"/>
              <a:t>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674116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Area Law vs. Decay of Correlations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161116"/>
            <a:ext cx="87889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Exponential Decay of Correlations suggests Area Law</a:t>
            </a:r>
            <a:r>
              <a:rPr lang="en-US" sz="2600" dirty="0" smtClean="0"/>
              <a:t>: </a:t>
            </a:r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Verstraete</a:t>
            </a:r>
            <a:r>
              <a:rPr lang="en-US" sz="2200" dirty="0" smtClean="0">
                <a:solidFill>
                  <a:srgbClr val="000090"/>
                </a:solidFill>
              </a:rPr>
              <a:t>, </a:t>
            </a:r>
            <a:r>
              <a:rPr lang="en-US" sz="2200" dirty="0" err="1" smtClean="0">
                <a:solidFill>
                  <a:srgbClr val="000090"/>
                </a:solidFill>
              </a:rPr>
              <a:t>Cirac</a:t>
            </a:r>
            <a:r>
              <a:rPr lang="en-US" sz="2200" dirty="0" smtClean="0">
                <a:solidFill>
                  <a:srgbClr val="000090"/>
                </a:solidFill>
              </a:rPr>
              <a:t> ‘05)</a:t>
            </a:r>
            <a:endParaRPr lang="en-US" sz="2200" dirty="0">
              <a:solidFill>
                <a:srgbClr val="000090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436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652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868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2084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2300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516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2731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2947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163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379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595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811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027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4243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4459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4675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890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106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322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538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754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970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61863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4022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66181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68340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70499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72658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74817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76976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79135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8129413" y="248920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ight Brace 39"/>
          <p:cNvSpPr/>
          <p:nvPr/>
        </p:nvSpPr>
        <p:spPr>
          <a:xfrm rot="16200000">
            <a:off x="3131304" y="176754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2687463" y="240665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764846" y="240109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Right Brace 42"/>
          <p:cNvSpPr/>
          <p:nvPr/>
        </p:nvSpPr>
        <p:spPr>
          <a:xfrm rot="5400000">
            <a:off x="1931812" y="239395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Brace 43"/>
          <p:cNvSpPr/>
          <p:nvPr/>
        </p:nvSpPr>
        <p:spPr>
          <a:xfrm rot="5400000">
            <a:off x="3119262" y="250190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ight Brace 44"/>
          <p:cNvSpPr/>
          <p:nvPr/>
        </p:nvSpPr>
        <p:spPr>
          <a:xfrm rot="5400000">
            <a:off x="5894212" y="80645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/>
          <p:cNvSpPr txBox="1"/>
          <p:nvPr/>
        </p:nvSpPr>
        <p:spPr>
          <a:xfrm>
            <a:off x="1868312" y="3000378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47" name="TextBox 46"/>
          <p:cNvSpPr txBox="1"/>
          <p:nvPr/>
        </p:nvSpPr>
        <p:spPr>
          <a:xfrm>
            <a:off x="5805312" y="303941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074813" y="306049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268" y="3627791"/>
            <a:ext cx="8830732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3A793E"/>
                </a:solidFill>
              </a:rPr>
              <a:t> </a:t>
            </a:r>
            <a:r>
              <a:rPr lang="en-US" sz="2600" dirty="0" smtClean="0"/>
              <a:t>(</a:t>
            </a:r>
            <a:r>
              <a:rPr lang="en-US" sz="2600" dirty="0" err="1" smtClean="0"/>
              <a:t>ξ</a:t>
            </a:r>
            <a:r>
              <a:rPr lang="en-US" sz="2600" dirty="0" smtClean="0"/>
              <a:t>,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)-EDC   implies                                          which implies </a:t>
            </a:r>
          </a:p>
          <a:p>
            <a:endParaRPr lang="en-US" sz="1500" dirty="0"/>
          </a:p>
          <a:p>
            <a:r>
              <a:rPr lang="en-US" sz="2600" dirty="0" smtClean="0"/>
              <a:t>                                                                         </a:t>
            </a:r>
            <a:r>
              <a:rPr lang="en-US" sz="2200" dirty="0" smtClean="0"/>
              <a:t>(by </a:t>
            </a:r>
            <a:r>
              <a:rPr lang="en-US" sz="2200" dirty="0" err="1" smtClean="0"/>
              <a:t>Uhlmann’s</a:t>
            </a:r>
            <a:r>
              <a:rPr lang="en-US" sz="2200" dirty="0" smtClean="0"/>
              <a:t> theorem)  </a:t>
            </a:r>
            <a:endParaRPr lang="en-US" sz="1000" dirty="0"/>
          </a:p>
          <a:p>
            <a:endParaRPr lang="en-US" sz="1500" dirty="0" smtClean="0"/>
          </a:p>
          <a:p>
            <a:r>
              <a:rPr lang="en-US" sz="2600" dirty="0" smtClean="0"/>
              <a:t> A is only entangled with B!  Alas, the argument is </a:t>
            </a:r>
            <a:r>
              <a:rPr lang="en-US" sz="2600" i="1" dirty="0" smtClean="0">
                <a:solidFill>
                  <a:srgbClr val="FF0000"/>
                </a:solidFill>
              </a:rPr>
              <a:t>wrong</a:t>
            </a:r>
            <a:r>
              <a:rPr lang="en-US" sz="2600" i="1" dirty="0" smtClean="0"/>
              <a:t>…</a:t>
            </a:r>
          </a:p>
          <a:p>
            <a:endParaRPr lang="en-US" sz="1500" dirty="0" smtClean="0"/>
          </a:p>
          <a:p>
            <a:r>
              <a:rPr lang="en-US" sz="2600" dirty="0" smtClean="0"/>
              <a:t> Reason: </a:t>
            </a:r>
            <a:r>
              <a:rPr lang="en-US" sz="2600" dirty="0" smtClean="0">
                <a:solidFill>
                  <a:srgbClr val="3A793E"/>
                </a:solidFill>
              </a:rPr>
              <a:t>Quantum Data Hiding </a:t>
            </a:r>
            <a:r>
              <a:rPr lang="en-US" sz="2600" dirty="0" smtClean="0"/>
              <a:t>states: For random </a:t>
            </a:r>
            <a:r>
              <a:rPr lang="en-US" sz="2600" dirty="0" err="1" smtClean="0"/>
              <a:t>ρ</a:t>
            </a:r>
            <a:r>
              <a:rPr lang="en-US" sz="2600" baseline="-25000" dirty="0" err="1" smtClean="0"/>
              <a:t>AC</a:t>
            </a:r>
            <a:r>
              <a:rPr lang="en-US" sz="2600" dirty="0" smtClean="0"/>
              <a:t> </a:t>
            </a:r>
            <a:r>
              <a:rPr lang="en-US" sz="2600" dirty="0" err="1" smtClean="0"/>
              <a:t>w.h.p</a:t>
            </a:r>
            <a:r>
              <a:rPr lang="en-US" sz="2600" dirty="0" smtClean="0"/>
              <a:t>.</a:t>
            </a:r>
          </a:p>
          <a:p>
            <a:r>
              <a:rPr lang="en-US" sz="2600" dirty="0" smtClean="0"/>
              <a:t>    </a:t>
            </a:r>
            <a:endParaRPr lang="en-US" sz="2600" dirty="0"/>
          </a:p>
        </p:txBody>
      </p:sp>
      <p:graphicFrame>
        <p:nvGraphicFramePr>
          <p:cNvPr id="50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0585425"/>
              </p:ext>
            </p:extLst>
          </p:nvPr>
        </p:nvGraphicFramePr>
        <p:xfrm>
          <a:off x="2947813" y="3627791"/>
          <a:ext cx="2690812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88" name="Equation" r:id="rId3" imgW="1104900" imgH="228600" progId="Equation.3">
                  <p:embed/>
                </p:oleObj>
              </mc:Choice>
              <mc:Fallback>
                <p:oleObj name="Equation" r:id="rId3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47813" y="3627791"/>
                        <a:ext cx="2690812" cy="555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73687107"/>
              </p:ext>
            </p:extLst>
          </p:nvPr>
        </p:nvGraphicFramePr>
        <p:xfrm>
          <a:off x="208346" y="4183416"/>
          <a:ext cx="5253345" cy="6479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89" name="Equation" r:id="rId5" imgW="2362200" imgH="292100" progId="Equation.3">
                  <p:embed/>
                </p:oleObj>
              </mc:Choice>
              <mc:Fallback>
                <p:oleObj name="Equation" r:id="rId5" imgW="23622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8346" y="4183416"/>
                        <a:ext cx="5253345" cy="6479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6185799"/>
              </p:ext>
            </p:extLst>
          </p:nvPr>
        </p:nvGraphicFramePr>
        <p:xfrm>
          <a:off x="1011238" y="5948363"/>
          <a:ext cx="6716712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490" name="Equation" r:id="rId7" imgW="2755900" imgH="406400" progId="Equation.3">
                  <p:embed/>
                </p:oleObj>
              </mc:Choice>
              <mc:Fallback>
                <p:oleObj name="Equation" r:id="rId7" imgW="2755900" imgH="406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011238" y="5948363"/>
                        <a:ext cx="6716712" cy="990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38" name="Straight Connector 37"/>
          <p:cNvCxnSpPr/>
          <p:nvPr/>
        </p:nvCxnSpPr>
        <p:spPr>
          <a:xfrm>
            <a:off x="6402213" y="3627791"/>
            <a:ext cx="990600" cy="55562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flipH="1">
            <a:off x="6400804" y="3510931"/>
            <a:ext cx="953909" cy="67248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159764" y="5432778"/>
            <a:ext cx="8730236" cy="2822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2846214" y="1748504"/>
            <a:ext cx="18287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 = O(</a:t>
            </a:r>
            <a:r>
              <a:rPr lang="en-US" sz="2400" dirty="0" err="1" smtClean="0"/>
              <a:t>ξ</a:t>
            </a:r>
            <a:r>
              <a:rPr lang="en-US" sz="2400" dirty="0" smtClean="0"/>
              <a:t>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2444065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What data hiding implies?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769116"/>
            <a:ext cx="87889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500" dirty="0" smtClean="0"/>
              <a:t>Intuitive explanation is </a:t>
            </a:r>
            <a:r>
              <a:rPr lang="en-US" sz="2500" dirty="0" smtClean="0">
                <a:solidFill>
                  <a:srgbClr val="FF0000"/>
                </a:solidFill>
              </a:rPr>
              <a:t>flawed</a:t>
            </a:r>
            <a:endParaRPr lang="en-US" sz="2500" dirty="0" smtClean="0"/>
          </a:p>
          <a:p>
            <a:pPr marL="457200" indent="-457200">
              <a:buAutoNum type="arabicPeriod"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9598295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What data hiding implies?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769116"/>
            <a:ext cx="87889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500" dirty="0" smtClean="0"/>
              <a:t>Intuitive explanation is </a:t>
            </a:r>
            <a:r>
              <a:rPr lang="en-US" sz="2500" dirty="0" smtClean="0">
                <a:solidFill>
                  <a:srgbClr val="FF0000"/>
                </a:solidFill>
              </a:rPr>
              <a:t>flawed</a:t>
            </a:r>
            <a:endParaRPr lang="en-US" sz="2500" dirty="0" smtClean="0"/>
          </a:p>
          <a:p>
            <a:pPr marL="457200" indent="-457200">
              <a:buAutoNum type="arabicPeriod"/>
            </a:pPr>
            <a:endParaRPr lang="en-US" sz="2500" dirty="0"/>
          </a:p>
          <a:p>
            <a:pPr marL="457200" indent="-457200">
              <a:buFontTx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No</a:t>
            </a:r>
            <a:r>
              <a:rPr lang="en-US" sz="2400" dirty="0">
                <a:solidFill>
                  <a:srgbClr val="FF0000"/>
                </a:solidFill>
              </a:rPr>
              <a:t>-Go </a:t>
            </a:r>
            <a:r>
              <a:rPr lang="en-US" sz="2400" dirty="0"/>
              <a:t>for area law from exponential decaying correlations? So far that was largely believed to be </a:t>
            </a:r>
            <a:r>
              <a:rPr lang="en-US" sz="2400" dirty="0" smtClean="0"/>
              <a:t>so</a:t>
            </a:r>
            <a:r>
              <a:rPr lang="en-US" sz="2400" dirty="0"/>
              <a:t> </a:t>
            </a:r>
            <a:r>
              <a:rPr lang="en-US" sz="2400" dirty="0" smtClean="0"/>
              <a:t>(by QI people)</a:t>
            </a:r>
          </a:p>
        </p:txBody>
      </p:sp>
    </p:spTree>
    <p:extLst>
      <p:ext uri="{BB962C8B-B14F-4D97-AF65-F5344CB8AC3E}">
        <p14:creationId xmlns:p14="http://schemas.microsoft.com/office/powerpoint/2010/main" val="108438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What data hiding implies?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769116"/>
            <a:ext cx="8788900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500" dirty="0" smtClean="0"/>
              <a:t>Intuitive explanation is </a:t>
            </a:r>
            <a:r>
              <a:rPr lang="en-US" sz="2500" dirty="0" smtClean="0">
                <a:solidFill>
                  <a:srgbClr val="FF0000"/>
                </a:solidFill>
              </a:rPr>
              <a:t>flawed</a:t>
            </a:r>
            <a:endParaRPr lang="en-US" sz="2500" dirty="0" smtClean="0"/>
          </a:p>
          <a:p>
            <a:pPr marL="457200" indent="-457200">
              <a:buAutoNum type="arabicPeriod"/>
            </a:pPr>
            <a:endParaRPr lang="en-US" sz="2500" dirty="0"/>
          </a:p>
          <a:p>
            <a:pPr marL="457200" indent="-457200">
              <a:buFontTx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No</a:t>
            </a:r>
            <a:r>
              <a:rPr lang="en-US" sz="2400" dirty="0">
                <a:solidFill>
                  <a:srgbClr val="FF0000"/>
                </a:solidFill>
              </a:rPr>
              <a:t>-Go </a:t>
            </a:r>
            <a:r>
              <a:rPr lang="en-US" sz="2400" dirty="0"/>
              <a:t>for area law from exponential decaying correlations? So far that was largely believed to be </a:t>
            </a:r>
            <a:r>
              <a:rPr lang="en-US" sz="2400" dirty="0" smtClean="0"/>
              <a:t>so</a:t>
            </a:r>
            <a:r>
              <a:rPr lang="en-US" sz="2400" dirty="0"/>
              <a:t> </a:t>
            </a:r>
            <a:r>
              <a:rPr lang="en-US" sz="2400" dirty="0" smtClean="0"/>
              <a:t>(by QI people)</a:t>
            </a:r>
          </a:p>
          <a:p>
            <a:pPr marL="457200" indent="-457200">
              <a:buFontTx/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500" dirty="0" smtClean="0"/>
              <a:t> </a:t>
            </a:r>
            <a:r>
              <a:rPr lang="en-US" sz="2500" dirty="0" smtClean="0">
                <a:solidFill>
                  <a:srgbClr val="FF0000"/>
                </a:solidFill>
              </a:rPr>
              <a:t>Cop out</a:t>
            </a:r>
            <a:r>
              <a:rPr lang="en-US" sz="2500" dirty="0" smtClean="0"/>
              <a:t>: data hiding states are unnatural; “physical” states are well behaved.</a:t>
            </a:r>
          </a:p>
          <a:p>
            <a:pPr marL="457200" indent="-457200">
              <a:buAutoNum type="arabicPeriod"/>
            </a:pPr>
            <a:endParaRPr lang="en-US" sz="2500" dirty="0"/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108438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What data hiding implies?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6322" y="1769116"/>
            <a:ext cx="8788900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en-US" sz="2500" dirty="0" smtClean="0"/>
              <a:t>Intuitive explanation is </a:t>
            </a:r>
            <a:r>
              <a:rPr lang="en-US" sz="2500" dirty="0" smtClean="0">
                <a:solidFill>
                  <a:srgbClr val="FF0000"/>
                </a:solidFill>
              </a:rPr>
              <a:t>flawed</a:t>
            </a:r>
            <a:endParaRPr lang="en-US" sz="2500" dirty="0" smtClean="0"/>
          </a:p>
          <a:p>
            <a:pPr marL="457200" indent="-457200">
              <a:buAutoNum type="arabicPeriod"/>
            </a:pPr>
            <a:endParaRPr lang="en-US" sz="2500" dirty="0"/>
          </a:p>
          <a:p>
            <a:pPr marL="457200" indent="-457200">
              <a:buFontTx/>
              <a:buAutoNum type="arabicPeriod"/>
            </a:pPr>
            <a:r>
              <a:rPr lang="en-US" sz="2400" dirty="0" smtClean="0">
                <a:solidFill>
                  <a:srgbClr val="00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No</a:t>
            </a:r>
            <a:r>
              <a:rPr lang="en-US" sz="2400" dirty="0">
                <a:solidFill>
                  <a:srgbClr val="FF0000"/>
                </a:solidFill>
              </a:rPr>
              <a:t>-Go </a:t>
            </a:r>
            <a:r>
              <a:rPr lang="en-US" sz="2400" dirty="0"/>
              <a:t>for area law from exponential decaying correlations? So far that was largely believed to be </a:t>
            </a:r>
            <a:r>
              <a:rPr lang="en-US" sz="2400" dirty="0" smtClean="0"/>
              <a:t>so</a:t>
            </a:r>
            <a:r>
              <a:rPr lang="en-US" sz="2400" dirty="0"/>
              <a:t> </a:t>
            </a:r>
            <a:r>
              <a:rPr lang="en-US" sz="2400" dirty="0" smtClean="0"/>
              <a:t>(by QI people)</a:t>
            </a:r>
          </a:p>
          <a:p>
            <a:pPr marL="457200" indent="-457200">
              <a:buFontTx/>
              <a:buAutoNum type="arabicPeriod"/>
            </a:pPr>
            <a:endParaRPr lang="en-US" sz="2400" dirty="0"/>
          </a:p>
          <a:p>
            <a:pPr marL="457200" indent="-457200">
              <a:buAutoNum type="arabicPeriod"/>
            </a:pPr>
            <a:r>
              <a:rPr lang="en-US" sz="2500" dirty="0" smtClean="0"/>
              <a:t> </a:t>
            </a:r>
            <a:r>
              <a:rPr lang="en-US" sz="2500" dirty="0" smtClean="0">
                <a:solidFill>
                  <a:srgbClr val="FF0000"/>
                </a:solidFill>
              </a:rPr>
              <a:t>Cop out</a:t>
            </a:r>
            <a:r>
              <a:rPr lang="en-US" sz="2500" dirty="0" smtClean="0"/>
              <a:t>: data hiding states are unnatural; “physical” states are well behaved.</a:t>
            </a:r>
          </a:p>
          <a:p>
            <a:pPr marL="457200" indent="-457200">
              <a:buAutoNum type="arabicPeriod"/>
            </a:pPr>
            <a:endParaRPr lang="en-US" sz="2500" dirty="0"/>
          </a:p>
          <a:p>
            <a:pPr marL="457200" indent="-457200">
              <a:buAutoNum type="arabicPeriod" startAt="4"/>
            </a:pPr>
            <a:r>
              <a:rPr lang="en-US" sz="2500" dirty="0" smtClean="0"/>
              <a:t>We fixed a partition; </a:t>
            </a:r>
            <a:r>
              <a:rPr lang="en-US" sz="2500" dirty="0" smtClean="0">
                <a:solidFill>
                  <a:srgbClr val="FF0000"/>
                </a:solidFill>
              </a:rPr>
              <a:t>EDC gives us more</a:t>
            </a:r>
            <a:r>
              <a:rPr lang="en-US" sz="2500" dirty="0" smtClean="0"/>
              <a:t>…</a:t>
            </a:r>
            <a:r>
              <a:rPr lang="en-US" sz="2500" dirty="0" smtClean="0"/>
              <a:t> </a:t>
            </a:r>
          </a:p>
          <a:p>
            <a:pPr marL="457200" indent="-457200">
              <a:buAutoNum type="arabicPeriod" startAt="4"/>
            </a:pPr>
            <a:endParaRPr lang="en-US" sz="2500" dirty="0"/>
          </a:p>
          <a:p>
            <a:pPr marL="457200" indent="-457200">
              <a:buAutoNum type="arabicPeriod" startAt="4"/>
            </a:pPr>
            <a:r>
              <a:rPr lang="en-US" sz="2500" dirty="0" smtClean="0"/>
              <a:t>It’s an interesting quantum information theory problem too: </a:t>
            </a:r>
            <a:r>
              <a:rPr lang="en-US" sz="2500" dirty="0" smtClean="0">
                <a:solidFill>
                  <a:srgbClr val="FF0000"/>
                </a:solidFill>
              </a:rPr>
              <a:t>How strong is data hiding in quantum states?</a:t>
            </a:r>
            <a:endParaRPr lang="en-US" sz="2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380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Decaying Correlations Imply Area Law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000" y="2540955"/>
            <a:ext cx="81562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3A793E"/>
                </a:solidFill>
              </a:rPr>
              <a:t>Thm</a:t>
            </a:r>
            <a:r>
              <a:rPr lang="en-US" sz="2600" b="1" dirty="0" smtClean="0">
                <a:solidFill>
                  <a:srgbClr val="3A793E"/>
                </a:solidFill>
              </a:rPr>
              <a:t> 1</a:t>
            </a:r>
            <a:r>
              <a:rPr lang="en-US" sz="2600" dirty="0" smtClean="0"/>
              <a:t> </a:t>
            </a:r>
            <a:r>
              <a:rPr lang="en-US" sz="2200" dirty="0" smtClean="0">
                <a:solidFill>
                  <a:srgbClr val="000090"/>
                </a:solidFill>
              </a:rPr>
              <a:t>(B., </a:t>
            </a:r>
            <a:r>
              <a:rPr lang="en-US" sz="2200" dirty="0" err="1" smtClean="0">
                <a:solidFill>
                  <a:srgbClr val="000090"/>
                </a:solidFill>
              </a:rPr>
              <a:t>Horodecki</a:t>
            </a:r>
            <a:r>
              <a:rPr lang="en-US" sz="2200" dirty="0" smtClean="0">
                <a:solidFill>
                  <a:srgbClr val="000090"/>
                </a:solidFill>
              </a:rPr>
              <a:t> ‘12) </a:t>
            </a:r>
            <a:r>
              <a:rPr lang="en-US" sz="2200" dirty="0" smtClean="0"/>
              <a:t>If                  has </a:t>
            </a:r>
            <a:r>
              <a:rPr lang="en-US" sz="2400" dirty="0"/>
              <a:t>(</a:t>
            </a:r>
            <a:r>
              <a:rPr lang="en-US" sz="2400" dirty="0" err="1"/>
              <a:t>ξ</a:t>
            </a:r>
            <a:r>
              <a:rPr lang="en-US" sz="2400" dirty="0"/>
              <a:t>, l</a:t>
            </a:r>
            <a:r>
              <a:rPr lang="en-US" sz="2400" baseline="-25000" dirty="0"/>
              <a:t>0</a:t>
            </a:r>
            <a:r>
              <a:rPr lang="en-US" sz="2400" dirty="0"/>
              <a:t>)-</a:t>
            </a:r>
            <a:r>
              <a:rPr lang="en-US" sz="2400" dirty="0" smtClean="0"/>
              <a:t>EDC, then for every </a:t>
            </a:r>
          </a:p>
          <a:p>
            <a:r>
              <a:rPr lang="en-US" sz="2400" dirty="0" smtClean="0"/>
              <a:t>X = [1, r</a:t>
            </a:r>
            <a:r>
              <a:rPr lang="en-US" sz="2400" dirty="0" smtClean="0"/>
              <a:t>]</a:t>
            </a:r>
            <a:r>
              <a:rPr lang="en-US" sz="2400" dirty="0"/>
              <a:t> </a:t>
            </a:r>
            <a:r>
              <a:rPr lang="en-US" sz="2400" dirty="0" smtClean="0"/>
              <a:t>and m,</a:t>
            </a:r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200" dirty="0" smtClean="0"/>
              <a:t>   </a:t>
            </a:r>
            <a:endParaRPr lang="en-US" sz="2200" dirty="0">
              <a:solidFill>
                <a:srgbClr val="00009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9085846"/>
              </p:ext>
            </p:extLst>
          </p:nvPr>
        </p:nvGraphicFramePr>
        <p:xfrm>
          <a:off x="2533650" y="3440113"/>
          <a:ext cx="40195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91" name="Equation" r:id="rId3" imgW="1524000" imgH="266700" progId="Equation.3">
                  <p:embed/>
                </p:oleObj>
              </mc:Choice>
              <mc:Fallback>
                <p:oleObj name="Equation" r:id="rId3" imgW="15240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533650" y="3440113"/>
                        <a:ext cx="401955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89735753"/>
              </p:ext>
            </p:extLst>
          </p:nvPr>
        </p:nvGraphicFramePr>
        <p:xfrm>
          <a:off x="3941233" y="2540955"/>
          <a:ext cx="935564" cy="548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8392" name="Equation" r:id="rId5" imgW="431800" imgH="254000" progId="Equation.3">
                  <p:embed/>
                </p:oleObj>
              </mc:Choice>
              <mc:Fallback>
                <p:oleObj name="Equation" r:id="rId5" imgW="4318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941233" y="2540955"/>
                        <a:ext cx="935564" cy="548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/>
          <p:nvPr/>
        </p:nvSpPr>
        <p:spPr>
          <a:xfrm>
            <a:off x="1223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439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55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871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087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302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8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734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50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66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82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98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814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30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46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461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677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893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109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325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541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757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973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189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405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620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836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052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268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484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700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916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Brace 46"/>
          <p:cNvSpPr/>
          <p:nvPr/>
        </p:nvSpPr>
        <p:spPr>
          <a:xfrm rot="5400000">
            <a:off x="2291349" y="657833"/>
            <a:ext cx="150166" cy="22860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Brace 47"/>
          <p:cNvSpPr/>
          <p:nvPr/>
        </p:nvSpPr>
        <p:spPr>
          <a:xfrm rot="5400000">
            <a:off x="5670451" y="-406030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188633" y="1866741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92232" y="1894026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Y</a:t>
            </a:r>
            <a:endParaRPr lang="en-US" sz="2400" b="1" dirty="0"/>
          </a:p>
        </p:txBody>
      </p:sp>
      <p:sp>
        <p:nvSpPr>
          <p:cNvPr id="53" name="Rectangle 52"/>
          <p:cNvSpPr/>
          <p:nvPr/>
        </p:nvSpPr>
        <p:spPr>
          <a:xfrm>
            <a:off x="265288" y="2442239"/>
            <a:ext cx="8484475" cy="199425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57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Exponential Decaying Correlations Imply Area Law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000" y="2540955"/>
            <a:ext cx="81562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 smtClean="0">
                <a:solidFill>
                  <a:srgbClr val="3A793E"/>
                </a:solidFill>
              </a:rPr>
              <a:t>Thm</a:t>
            </a:r>
            <a:r>
              <a:rPr lang="en-US" sz="2600" b="1" dirty="0" smtClean="0">
                <a:solidFill>
                  <a:srgbClr val="3A793E"/>
                </a:solidFill>
              </a:rPr>
              <a:t> 1</a:t>
            </a:r>
            <a:r>
              <a:rPr lang="en-US" sz="2600" dirty="0" smtClean="0"/>
              <a:t> </a:t>
            </a:r>
            <a:r>
              <a:rPr lang="en-US" sz="2200" dirty="0" smtClean="0">
                <a:solidFill>
                  <a:srgbClr val="000090"/>
                </a:solidFill>
              </a:rPr>
              <a:t>(B., </a:t>
            </a:r>
            <a:r>
              <a:rPr lang="en-US" sz="2200" dirty="0" err="1" smtClean="0">
                <a:solidFill>
                  <a:srgbClr val="000090"/>
                </a:solidFill>
              </a:rPr>
              <a:t>Horodecki</a:t>
            </a:r>
            <a:r>
              <a:rPr lang="en-US" sz="2200" dirty="0" smtClean="0">
                <a:solidFill>
                  <a:srgbClr val="000090"/>
                </a:solidFill>
              </a:rPr>
              <a:t> ‘12) </a:t>
            </a:r>
            <a:r>
              <a:rPr lang="en-US" sz="2200" dirty="0" smtClean="0"/>
              <a:t>If                  has </a:t>
            </a:r>
            <a:r>
              <a:rPr lang="en-US" sz="2400" dirty="0"/>
              <a:t>(</a:t>
            </a:r>
            <a:r>
              <a:rPr lang="en-US" sz="2400" dirty="0" err="1"/>
              <a:t>ξ</a:t>
            </a:r>
            <a:r>
              <a:rPr lang="en-US" sz="2400" dirty="0"/>
              <a:t>, l</a:t>
            </a:r>
            <a:r>
              <a:rPr lang="en-US" sz="2400" baseline="-25000" dirty="0"/>
              <a:t>0</a:t>
            </a:r>
            <a:r>
              <a:rPr lang="en-US" sz="2400" dirty="0"/>
              <a:t>)-</a:t>
            </a:r>
            <a:r>
              <a:rPr lang="en-US" sz="2400" dirty="0" smtClean="0"/>
              <a:t>EDC, then for every </a:t>
            </a:r>
          </a:p>
          <a:p>
            <a:r>
              <a:rPr lang="en-US" sz="2400" dirty="0" smtClean="0"/>
              <a:t>X = [1, r</a:t>
            </a:r>
            <a:r>
              <a:rPr lang="en-US" sz="2400" dirty="0" smtClean="0"/>
              <a:t>]</a:t>
            </a:r>
            <a:r>
              <a:rPr lang="en-US" sz="2400" dirty="0"/>
              <a:t> </a:t>
            </a:r>
            <a:r>
              <a:rPr lang="en-US" sz="2400" dirty="0" smtClean="0"/>
              <a:t>and m,</a:t>
            </a:r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200" dirty="0" smtClean="0"/>
              <a:t>   </a:t>
            </a:r>
            <a:endParaRPr lang="en-US" sz="2200" dirty="0">
              <a:solidFill>
                <a:srgbClr val="000090"/>
              </a:solidFill>
            </a:endParaRPr>
          </a:p>
        </p:txBody>
      </p:sp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6079012"/>
              </p:ext>
            </p:extLst>
          </p:nvPr>
        </p:nvGraphicFramePr>
        <p:xfrm>
          <a:off x="3941233" y="2540955"/>
          <a:ext cx="935564" cy="5485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47" name="Equation" r:id="rId3" imgW="431800" imgH="254000" progId="Equation.3">
                  <p:embed/>
                </p:oleObj>
              </mc:Choice>
              <mc:Fallback>
                <p:oleObj name="Equation" r:id="rId3" imgW="4318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941233" y="2540955"/>
                        <a:ext cx="935564" cy="5485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08000" y="4565318"/>
            <a:ext cx="8636000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Obs1: </a:t>
            </a:r>
            <a:r>
              <a:rPr lang="en-US" sz="2600" dirty="0" smtClean="0"/>
              <a:t>Implies</a:t>
            </a:r>
          </a:p>
          <a:p>
            <a:endParaRPr lang="en-US" sz="1500" dirty="0" smtClean="0"/>
          </a:p>
          <a:p>
            <a:r>
              <a:rPr lang="en-US" sz="2600" b="1" dirty="0" smtClean="0">
                <a:solidFill>
                  <a:srgbClr val="3A793E"/>
                </a:solidFill>
              </a:rPr>
              <a:t>Obs2: </a:t>
            </a:r>
            <a:r>
              <a:rPr lang="en-US" sz="2600" dirty="0" smtClean="0"/>
              <a:t>Only valid in 1D…</a:t>
            </a:r>
          </a:p>
          <a:p>
            <a:endParaRPr lang="en-US" sz="1500" dirty="0" smtClean="0"/>
          </a:p>
          <a:p>
            <a:r>
              <a:rPr lang="en-US" sz="2600" b="1" dirty="0" smtClean="0">
                <a:solidFill>
                  <a:srgbClr val="3A793E"/>
                </a:solidFill>
              </a:rPr>
              <a:t>Obs3: </a:t>
            </a:r>
            <a:r>
              <a:rPr lang="en-US" sz="2600" dirty="0" smtClean="0"/>
              <a:t>Reproduces bound of Hastings for GS 1D gapped Ham.,  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        using EDC in such states</a:t>
            </a:r>
            <a:endParaRPr lang="en-US" sz="2600" dirty="0"/>
          </a:p>
        </p:txBody>
      </p: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827120"/>
              </p:ext>
            </p:extLst>
          </p:nvPr>
        </p:nvGraphicFramePr>
        <p:xfrm>
          <a:off x="2684463" y="4502150"/>
          <a:ext cx="2881312" cy="633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48" name="Equation" r:id="rId5" imgW="1092200" imgH="241300" progId="Equation.3">
                  <p:embed/>
                </p:oleObj>
              </mc:Choice>
              <mc:Fallback>
                <p:oleObj name="Equation" r:id="rId5" imgW="10922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84463" y="4502150"/>
                        <a:ext cx="2881312" cy="6334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Oval 14"/>
          <p:cNvSpPr/>
          <p:nvPr/>
        </p:nvSpPr>
        <p:spPr>
          <a:xfrm>
            <a:off x="1223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439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55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871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087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302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8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734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50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66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82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98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814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30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46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461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677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893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109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325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541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757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973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189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405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620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836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052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268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484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700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916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Brace 46"/>
          <p:cNvSpPr/>
          <p:nvPr/>
        </p:nvSpPr>
        <p:spPr>
          <a:xfrm rot="5400000">
            <a:off x="2291349" y="657833"/>
            <a:ext cx="150166" cy="22860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Brace 47"/>
          <p:cNvSpPr/>
          <p:nvPr/>
        </p:nvSpPr>
        <p:spPr>
          <a:xfrm rot="5400000">
            <a:off x="5670451" y="-406030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188633" y="1866741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92232" y="1894026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Y</a:t>
            </a:r>
            <a:endParaRPr lang="en-US" sz="2400" b="1" dirty="0"/>
          </a:p>
        </p:txBody>
      </p:sp>
      <p:graphicFrame>
        <p:nvGraphicFramePr>
          <p:cNvPr id="53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2231634"/>
              </p:ext>
            </p:extLst>
          </p:nvPr>
        </p:nvGraphicFramePr>
        <p:xfrm>
          <a:off x="2533650" y="3440113"/>
          <a:ext cx="4019550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4849" name="Equation" r:id="rId7" imgW="1524000" imgH="266700" progId="Equation.3">
                  <p:embed/>
                </p:oleObj>
              </mc:Choice>
              <mc:Fallback>
                <p:oleObj name="Equation" r:id="rId7" imgW="15240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533650" y="3440113"/>
                        <a:ext cx="4019550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4" name="Rectangle 53"/>
          <p:cNvSpPr/>
          <p:nvPr/>
        </p:nvSpPr>
        <p:spPr>
          <a:xfrm>
            <a:off x="265288" y="2442239"/>
            <a:ext cx="8484475" cy="199425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706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Efficient Classical Description</a:t>
            </a:r>
            <a:r>
              <a:rPr lang="en-GB" sz="4000" dirty="0" smtClean="0">
                <a:solidFill>
                  <a:schemeClr val="accent3"/>
                </a:solidFill>
                <a:latin typeface="Arial" charset="0"/>
              </a:rPr>
              <a:t/>
            </a:r>
            <a:br>
              <a:rPr lang="en-GB" sz="4000" dirty="0" smtClean="0">
                <a:solidFill>
                  <a:schemeClr val="accent3"/>
                </a:solidFill>
                <a:latin typeface="Arial" charset="0"/>
              </a:rPr>
            </a:b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08000" y="2540955"/>
            <a:ext cx="815622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3A793E"/>
                </a:solidFill>
              </a:rPr>
              <a:t>(Cor. </a:t>
            </a:r>
            <a:r>
              <a:rPr lang="en-US" sz="2600" dirty="0" err="1" smtClean="0">
                <a:solidFill>
                  <a:srgbClr val="3A793E"/>
                </a:solidFill>
              </a:rPr>
              <a:t>Thm</a:t>
            </a:r>
            <a:r>
              <a:rPr lang="en-US" sz="2600" dirty="0" smtClean="0">
                <a:solidFill>
                  <a:srgbClr val="3A793E"/>
                </a:solidFill>
              </a:rPr>
              <a:t> 1)</a:t>
            </a:r>
            <a:r>
              <a:rPr lang="en-US" sz="2600" dirty="0" smtClean="0"/>
              <a:t> </a:t>
            </a:r>
            <a:r>
              <a:rPr lang="en-US" sz="2200" dirty="0" smtClean="0"/>
              <a:t>If                  has </a:t>
            </a:r>
            <a:r>
              <a:rPr lang="en-US" sz="2400" dirty="0"/>
              <a:t>(</a:t>
            </a:r>
            <a:r>
              <a:rPr lang="en-US" sz="2400" dirty="0" err="1"/>
              <a:t>ξ</a:t>
            </a:r>
            <a:r>
              <a:rPr lang="en-US" sz="2400" dirty="0"/>
              <a:t>, l</a:t>
            </a:r>
            <a:r>
              <a:rPr lang="en-US" sz="2400" baseline="-25000" dirty="0"/>
              <a:t>0</a:t>
            </a:r>
            <a:r>
              <a:rPr lang="en-US" sz="2400" dirty="0"/>
              <a:t>)-</a:t>
            </a:r>
            <a:r>
              <a:rPr lang="en-US" sz="2400" dirty="0" smtClean="0"/>
              <a:t>EDC, then for every </a:t>
            </a:r>
            <a:r>
              <a:rPr lang="en-US" sz="2400" dirty="0" err="1" smtClean="0"/>
              <a:t>ε</a:t>
            </a:r>
            <a:r>
              <a:rPr lang="en-US" sz="2400" dirty="0" smtClean="0"/>
              <a:t>&gt;0 there is MPS           with </a:t>
            </a:r>
            <a:r>
              <a:rPr lang="en-US" sz="2400" dirty="0"/>
              <a:t>poly(n, 1/</a:t>
            </a:r>
            <a:r>
              <a:rPr lang="en-US" sz="2400" dirty="0" err="1"/>
              <a:t>ε</a:t>
            </a:r>
            <a:r>
              <a:rPr lang="en-US" sz="2400" dirty="0"/>
              <a:t>) </a:t>
            </a:r>
            <a:r>
              <a:rPr lang="en-US" sz="2400" dirty="0" smtClean="0"/>
              <a:t> bound dim. </a:t>
            </a:r>
            <a:r>
              <a:rPr lang="en-US" sz="2400" dirty="0" err="1" smtClean="0"/>
              <a:t>s.t.</a:t>
            </a:r>
            <a:r>
              <a:rPr lang="en-US" sz="2400" dirty="0" smtClean="0"/>
              <a:t> </a:t>
            </a:r>
            <a:endParaRPr lang="en-US" sz="2400" dirty="0"/>
          </a:p>
          <a:p>
            <a:r>
              <a:rPr lang="en-US" sz="2400" dirty="0" smtClean="0"/>
              <a:t> </a:t>
            </a:r>
            <a:r>
              <a:rPr lang="en-US" sz="2200" dirty="0" smtClean="0"/>
              <a:t>   </a:t>
            </a:r>
            <a:endParaRPr lang="en-US" sz="2200" dirty="0">
              <a:solidFill>
                <a:srgbClr val="000090"/>
              </a:solidFill>
            </a:endParaRPr>
          </a:p>
        </p:txBody>
      </p:sp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026319"/>
              </p:ext>
            </p:extLst>
          </p:nvPr>
        </p:nvGraphicFramePr>
        <p:xfrm>
          <a:off x="3354388" y="3440113"/>
          <a:ext cx="237807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05" name="Equation" r:id="rId3" imgW="901700" imgH="266700" progId="Equation.3">
                  <p:embed/>
                </p:oleObj>
              </mc:Choice>
              <mc:Fallback>
                <p:oleObj name="Equation" r:id="rId3" imgW="9017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54388" y="3440113"/>
                        <a:ext cx="2378075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1989872"/>
              </p:ext>
            </p:extLst>
          </p:nvPr>
        </p:nvGraphicFramePr>
        <p:xfrm>
          <a:off x="2574395" y="2540955"/>
          <a:ext cx="935038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06" name="Equation" r:id="rId5" imgW="431800" imgH="254000" progId="Equation.3">
                  <p:embed/>
                </p:oleObj>
              </mc:Choice>
              <mc:Fallback>
                <p:oleObj name="Equation" r:id="rId5" imgW="4318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74395" y="2540955"/>
                        <a:ext cx="935038" cy="5476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11"/>
          <p:cNvSpPr/>
          <p:nvPr/>
        </p:nvSpPr>
        <p:spPr>
          <a:xfrm>
            <a:off x="219695" y="2355691"/>
            <a:ext cx="8484475" cy="1994252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59833" y="4565318"/>
            <a:ext cx="8636000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States with exponential decaying correlations are </a:t>
            </a:r>
            <a:r>
              <a:rPr lang="en-US" sz="2600" b="1" i="1" dirty="0" smtClean="0">
                <a:solidFill>
                  <a:srgbClr val="3A793E"/>
                </a:solidFill>
              </a:rPr>
              <a:t>simple</a:t>
            </a:r>
            <a:r>
              <a:rPr lang="en-US" sz="2600" b="1" dirty="0" smtClean="0">
                <a:solidFill>
                  <a:srgbClr val="3A793E"/>
                </a:solidFill>
              </a:rPr>
              <a:t> in a</a:t>
            </a:r>
          </a:p>
          <a:p>
            <a:r>
              <a:rPr lang="en-US" sz="2600" b="1" dirty="0">
                <a:solidFill>
                  <a:srgbClr val="3A793E"/>
                </a:solidFill>
              </a:rPr>
              <a:t>p</a:t>
            </a:r>
            <a:r>
              <a:rPr lang="en-US" sz="2600" b="1" dirty="0" smtClean="0">
                <a:solidFill>
                  <a:srgbClr val="3A793E"/>
                </a:solidFill>
              </a:rPr>
              <a:t>recise sense</a:t>
            </a:r>
          </a:p>
          <a:p>
            <a:endParaRPr lang="en-US" sz="2600" b="1" dirty="0">
              <a:solidFill>
                <a:srgbClr val="3A793E"/>
              </a:solidFill>
            </a:endParaRPr>
          </a:p>
          <a:p>
            <a:r>
              <a:rPr lang="en-US" sz="2200" dirty="0" smtClean="0">
                <a:solidFill>
                  <a:srgbClr val="000090"/>
                </a:solidFill>
              </a:rPr>
              <a:t>                                                                                                               </a:t>
            </a:r>
            <a:endParaRPr lang="en-US" sz="2200" dirty="0" smtClean="0">
              <a:solidFill>
                <a:srgbClr val="000090"/>
              </a:solidFill>
            </a:endParaRPr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15" name="Oval 14"/>
          <p:cNvSpPr/>
          <p:nvPr/>
        </p:nvSpPr>
        <p:spPr>
          <a:xfrm>
            <a:off x="1223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439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1655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1871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2087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2302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2518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2734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2950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66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382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3598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3814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4030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4246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4461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677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4893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109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5325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5541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5757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59732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61891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64050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66209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68368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70527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72686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74845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77004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7916333" y="141959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ight Brace 46"/>
          <p:cNvSpPr/>
          <p:nvPr/>
        </p:nvSpPr>
        <p:spPr>
          <a:xfrm rot="5400000">
            <a:off x="2291349" y="657833"/>
            <a:ext cx="150166" cy="22860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Brace 47"/>
          <p:cNvSpPr/>
          <p:nvPr/>
        </p:nvSpPr>
        <p:spPr>
          <a:xfrm rot="5400000">
            <a:off x="5670451" y="-406030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/>
          <p:cNvSpPr txBox="1"/>
          <p:nvPr/>
        </p:nvSpPr>
        <p:spPr>
          <a:xfrm>
            <a:off x="2188633" y="1866741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X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592232" y="1894026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Y</a:t>
            </a:r>
            <a:endParaRPr lang="en-US" sz="2400" b="1" dirty="0"/>
          </a:p>
        </p:txBody>
      </p:sp>
      <p:graphicFrame>
        <p:nvGraphicFramePr>
          <p:cNvPr id="51" name="Object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50305250"/>
              </p:ext>
            </p:extLst>
          </p:nvPr>
        </p:nvGraphicFramePr>
        <p:xfrm>
          <a:off x="1466320" y="2919413"/>
          <a:ext cx="631825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07" name="Equation" r:id="rId7" imgW="292100" imgH="241300" progId="Equation.3">
                  <p:embed/>
                </p:oleObj>
              </mc:Choice>
              <mc:Fallback>
                <p:oleObj name="Equation" r:id="rId7" imgW="292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66320" y="2919413"/>
                        <a:ext cx="631825" cy="520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96427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Correlations in Q. Computation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525" y="1327922"/>
            <a:ext cx="8169008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What kind of correlations are necessary for exponential speed-ups? </a:t>
            </a:r>
          </a:p>
          <a:p>
            <a:endParaRPr lang="en-US" sz="1500" b="1" dirty="0" smtClean="0">
              <a:solidFill>
                <a:srgbClr val="3A793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44995" y="2433168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44995" y="2685837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44995" y="2903087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44995" y="3151022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44995" y="3410421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361958" y="243316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72229" y="2903087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24086" y="265041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96901" y="2685837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005468" y="243316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46012" y="2685837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61602" y="243316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047007" y="3151022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244995" y="3676673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625798" y="3410421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79175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90079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2500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61199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9358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7239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6343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645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1317496"/>
              </p:ext>
            </p:extLst>
          </p:nvPr>
        </p:nvGraphicFramePr>
        <p:xfrm>
          <a:off x="2387103" y="3919290"/>
          <a:ext cx="384144" cy="331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59" name="Equation" r:id="rId3" imgW="279400" imgH="241300" progId="Equation.3">
                  <p:embed/>
                </p:oleObj>
              </mc:Choice>
              <mc:Fallback>
                <p:oleObj name="Equation" r:id="rId3" imgW="279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7103" y="3919290"/>
                        <a:ext cx="384144" cy="331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86247708"/>
              </p:ext>
            </p:extLst>
          </p:nvPr>
        </p:nvGraphicFramePr>
        <p:xfrm>
          <a:off x="2699974" y="3919377"/>
          <a:ext cx="401638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60" name="Equation" r:id="rId5" imgW="292100" imgH="241300" progId="Equation.3">
                  <p:embed/>
                </p:oleObj>
              </mc:Choice>
              <mc:Fallback>
                <p:oleObj name="Equation" r:id="rId5" imgW="292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99974" y="3919377"/>
                        <a:ext cx="401638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8409763"/>
              </p:ext>
            </p:extLst>
          </p:nvPr>
        </p:nvGraphicFramePr>
        <p:xfrm>
          <a:off x="4079036" y="3905266"/>
          <a:ext cx="38417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61" name="Equation" r:id="rId7" imgW="279400" imgH="241300" progId="Equation.3">
                  <p:embed/>
                </p:oleObj>
              </mc:Choice>
              <mc:Fallback>
                <p:oleObj name="Equation" r:id="rId7" imgW="279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79036" y="3905266"/>
                        <a:ext cx="384175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3052290" y="3839498"/>
            <a:ext cx="978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3052" y="4296765"/>
            <a:ext cx="8965306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</a:rPr>
              <a:t>1</a:t>
            </a:r>
            <a:r>
              <a:rPr lang="en-US" sz="2200" dirty="0" smtClean="0">
                <a:solidFill>
                  <a:srgbClr val="000000"/>
                </a:solidFill>
              </a:rPr>
              <a:t>.      </a:t>
            </a:r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>
                <a:solidFill>
                  <a:srgbClr val="000090"/>
                </a:solidFill>
              </a:rPr>
              <a:t>Vidal ‘03) </a:t>
            </a:r>
            <a:r>
              <a:rPr lang="en-US" sz="2600" dirty="0" smtClean="0">
                <a:solidFill>
                  <a:srgbClr val="000000"/>
                </a:solidFill>
              </a:rPr>
              <a:t>Must exist </a:t>
            </a:r>
            <a:r>
              <a:rPr lang="en-US" sz="2600" i="1" dirty="0" smtClean="0">
                <a:solidFill>
                  <a:srgbClr val="000000"/>
                </a:solidFill>
              </a:rPr>
              <a:t>t</a:t>
            </a:r>
            <a:r>
              <a:rPr lang="en-US" sz="2600" dirty="0" smtClean="0">
                <a:solidFill>
                  <a:srgbClr val="000000"/>
                </a:solidFill>
              </a:rPr>
              <a:t> and X = [1,r] </a:t>
            </a:r>
            <a:r>
              <a:rPr lang="en-US" sz="2600" dirty="0" err="1" smtClean="0">
                <a:solidFill>
                  <a:srgbClr val="000000"/>
                </a:solidFill>
              </a:rPr>
              <a:t>s.t.</a:t>
            </a:r>
            <a:endParaRPr lang="en-US" sz="2600" dirty="0" smtClean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  <a:p>
            <a:endParaRPr lang="en-US" sz="2600" dirty="0"/>
          </a:p>
        </p:txBody>
      </p:sp>
      <p:sp>
        <p:nvSpPr>
          <p:cNvPr id="40" name="Right Brace 39"/>
          <p:cNvSpPr/>
          <p:nvPr/>
        </p:nvSpPr>
        <p:spPr>
          <a:xfrm rot="10800000">
            <a:off x="1731636" y="2433168"/>
            <a:ext cx="357746" cy="71785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322412" y="2515364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X</a:t>
            </a:r>
            <a:endParaRPr lang="en-US" sz="2600" dirty="0"/>
          </a:p>
        </p:txBody>
      </p:sp>
      <p:sp>
        <p:nvSpPr>
          <p:cNvPr id="42" name="Right Brace 41"/>
          <p:cNvSpPr/>
          <p:nvPr/>
        </p:nvSpPr>
        <p:spPr>
          <a:xfrm>
            <a:off x="5683575" y="2433168"/>
            <a:ext cx="357746" cy="4699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e 42"/>
          <p:cNvSpPr/>
          <p:nvPr/>
        </p:nvSpPr>
        <p:spPr>
          <a:xfrm>
            <a:off x="5683575" y="2938506"/>
            <a:ext cx="357746" cy="4699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Brace 43"/>
          <p:cNvSpPr/>
          <p:nvPr/>
        </p:nvSpPr>
        <p:spPr>
          <a:xfrm>
            <a:off x="5683575" y="3463064"/>
            <a:ext cx="357746" cy="21360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041321" y="2352221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A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7278549"/>
              </p:ext>
            </p:extLst>
          </p:nvPr>
        </p:nvGraphicFramePr>
        <p:xfrm>
          <a:off x="6041321" y="4208463"/>
          <a:ext cx="23431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2162" name="Equation" r:id="rId9" imgW="889000" imgH="241300" progId="Equation.3">
                  <p:embed/>
                </p:oleObj>
              </mc:Choice>
              <mc:Fallback>
                <p:oleObj name="Equation" r:id="rId9" imgW="889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41321" y="4208463"/>
                        <a:ext cx="234315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071309" y="2844664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71309" y="3296742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2174534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Correlations in Q. Computation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4525" y="1327922"/>
            <a:ext cx="8169008" cy="112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What kind of correlations are necessary for exponential speed-ups? </a:t>
            </a:r>
          </a:p>
          <a:p>
            <a:endParaRPr lang="en-US" sz="1500" b="1" dirty="0" smtClean="0">
              <a:solidFill>
                <a:srgbClr val="3A793E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44995" y="2433168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244995" y="2685837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244995" y="2903087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244995" y="3151022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244995" y="3410421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2361958" y="243316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972229" y="2903087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3324086" y="265041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696901" y="2685837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005468" y="243316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346012" y="2685837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3661602" y="2433168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5047007" y="3151022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244995" y="3676673"/>
            <a:ext cx="3291672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625798" y="3410421"/>
            <a:ext cx="217217" cy="252669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2579175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290079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2500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361199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39358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427239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46343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4964543" y="2289720"/>
            <a:ext cx="0" cy="1552222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012971"/>
              </p:ext>
            </p:extLst>
          </p:nvPr>
        </p:nvGraphicFramePr>
        <p:xfrm>
          <a:off x="2387103" y="3919290"/>
          <a:ext cx="384144" cy="3318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183" name="Equation" r:id="rId3" imgW="279400" imgH="241300" progId="Equation.3">
                  <p:embed/>
                </p:oleObj>
              </mc:Choice>
              <mc:Fallback>
                <p:oleObj name="Equation" r:id="rId3" imgW="279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87103" y="3919290"/>
                        <a:ext cx="384144" cy="3318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8115434"/>
              </p:ext>
            </p:extLst>
          </p:nvPr>
        </p:nvGraphicFramePr>
        <p:xfrm>
          <a:off x="2699974" y="3919377"/>
          <a:ext cx="401638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184" name="Equation" r:id="rId5" imgW="292100" imgH="241300" progId="Equation.3">
                  <p:embed/>
                </p:oleObj>
              </mc:Choice>
              <mc:Fallback>
                <p:oleObj name="Equation" r:id="rId5" imgW="292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699974" y="3919377"/>
                        <a:ext cx="401638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60507230"/>
              </p:ext>
            </p:extLst>
          </p:nvPr>
        </p:nvGraphicFramePr>
        <p:xfrm>
          <a:off x="4079036" y="3905266"/>
          <a:ext cx="384175" cy="331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185" name="Equation" r:id="rId7" imgW="279400" imgH="241300" progId="Equation.3">
                  <p:embed/>
                </p:oleObj>
              </mc:Choice>
              <mc:Fallback>
                <p:oleObj name="Equation" r:id="rId7" imgW="279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79036" y="3905266"/>
                        <a:ext cx="384175" cy="3317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/>
          <p:cNvSpPr txBox="1"/>
          <p:nvPr/>
        </p:nvSpPr>
        <p:spPr>
          <a:xfrm>
            <a:off x="3052290" y="3839498"/>
            <a:ext cx="978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253052" y="4296765"/>
            <a:ext cx="8965306" cy="23237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0000"/>
                </a:solidFill>
              </a:rPr>
              <a:t>1</a:t>
            </a:r>
            <a:r>
              <a:rPr lang="en-US" sz="2200" dirty="0" smtClean="0">
                <a:solidFill>
                  <a:srgbClr val="000000"/>
                </a:solidFill>
              </a:rPr>
              <a:t>.      </a:t>
            </a:r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>
                <a:solidFill>
                  <a:srgbClr val="000090"/>
                </a:solidFill>
              </a:rPr>
              <a:t>Vidal ‘03) </a:t>
            </a:r>
            <a:r>
              <a:rPr lang="en-US" sz="2600" dirty="0" smtClean="0">
                <a:solidFill>
                  <a:srgbClr val="000000"/>
                </a:solidFill>
              </a:rPr>
              <a:t>Must exist </a:t>
            </a:r>
            <a:r>
              <a:rPr lang="en-US" sz="2600" i="1" dirty="0" smtClean="0">
                <a:solidFill>
                  <a:srgbClr val="000000"/>
                </a:solidFill>
              </a:rPr>
              <a:t>t</a:t>
            </a:r>
            <a:r>
              <a:rPr lang="en-US" sz="2600" dirty="0" smtClean="0">
                <a:solidFill>
                  <a:srgbClr val="000000"/>
                </a:solidFill>
              </a:rPr>
              <a:t> and X = [1,r] </a:t>
            </a:r>
            <a:r>
              <a:rPr lang="en-US" sz="2600" dirty="0" err="1" smtClean="0">
                <a:solidFill>
                  <a:srgbClr val="000000"/>
                </a:solidFill>
              </a:rPr>
              <a:t>s.t.</a:t>
            </a:r>
            <a:endParaRPr lang="en-US" sz="2600" dirty="0" smtClean="0">
              <a:solidFill>
                <a:srgbClr val="000000"/>
              </a:solidFill>
            </a:endParaRPr>
          </a:p>
          <a:p>
            <a:endParaRPr lang="en-US" sz="1500" dirty="0">
              <a:solidFill>
                <a:srgbClr val="000000"/>
              </a:solidFill>
            </a:endParaRPr>
          </a:p>
          <a:p>
            <a:pPr marL="514350" indent="-514350">
              <a:buAutoNum type="arabicPeriod" startAt="2"/>
            </a:pPr>
            <a:r>
              <a:rPr lang="en-US" sz="2600" dirty="0"/>
              <a:t> </a:t>
            </a:r>
            <a:r>
              <a:rPr lang="en-US" sz="2600" dirty="0" smtClean="0">
                <a:solidFill>
                  <a:srgbClr val="3A793E"/>
                </a:solidFill>
              </a:rPr>
              <a:t>(Cor. </a:t>
            </a:r>
            <a:r>
              <a:rPr lang="en-US" sz="2600" dirty="0" err="1" smtClean="0">
                <a:solidFill>
                  <a:srgbClr val="3A793E"/>
                </a:solidFill>
              </a:rPr>
              <a:t>Thm</a:t>
            </a:r>
            <a:r>
              <a:rPr lang="en-US" sz="2600" dirty="0" smtClean="0">
                <a:solidFill>
                  <a:srgbClr val="3A793E"/>
                </a:solidFill>
              </a:rPr>
              <a:t> 1) </a:t>
            </a:r>
            <a:r>
              <a:rPr lang="en-US" sz="2600" dirty="0" smtClean="0"/>
              <a:t>At some time step state must have long range   </a:t>
            </a:r>
          </a:p>
          <a:p>
            <a:r>
              <a:rPr lang="en-US" sz="2600" dirty="0" smtClean="0"/>
              <a:t>        correlations </a:t>
            </a:r>
            <a:r>
              <a:rPr lang="en-US" sz="2200" dirty="0" smtClean="0"/>
              <a:t>(at least algebraically decaying)  </a:t>
            </a:r>
          </a:p>
          <a:p>
            <a:r>
              <a:rPr lang="en-US" sz="2200" dirty="0" smtClean="0"/>
              <a:t>          - </a:t>
            </a:r>
            <a:r>
              <a:rPr lang="en-US" sz="2600" dirty="0" smtClean="0"/>
              <a:t>Quantum Computing happens in “critical phase”</a:t>
            </a:r>
          </a:p>
          <a:p>
            <a:r>
              <a:rPr lang="en-US" sz="2600" dirty="0" smtClean="0"/>
              <a:t>        - Cannot hide information everywhere</a:t>
            </a:r>
            <a:endParaRPr lang="en-US" sz="2600" dirty="0"/>
          </a:p>
        </p:txBody>
      </p:sp>
      <p:sp>
        <p:nvSpPr>
          <p:cNvPr id="40" name="Right Brace 39"/>
          <p:cNvSpPr/>
          <p:nvPr/>
        </p:nvSpPr>
        <p:spPr>
          <a:xfrm rot="10800000">
            <a:off x="1731636" y="2433168"/>
            <a:ext cx="357746" cy="717854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322412" y="2515364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X</a:t>
            </a:r>
            <a:endParaRPr lang="en-US" sz="2600" dirty="0"/>
          </a:p>
        </p:txBody>
      </p:sp>
      <p:sp>
        <p:nvSpPr>
          <p:cNvPr id="42" name="Right Brace 41"/>
          <p:cNvSpPr/>
          <p:nvPr/>
        </p:nvSpPr>
        <p:spPr>
          <a:xfrm>
            <a:off x="5683575" y="2433168"/>
            <a:ext cx="357746" cy="4699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Brace 42"/>
          <p:cNvSpPr/>
          <p:nvPr/>
        </p:nvSpPr>
        <p:spPr>
          <a:xfrm>
            <a:off x="5683575" y="2938506"/>
            <a:ext cx="357746" cy="46991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ight Brace 43"/>
          <p:cNvSpPr/>
          <p:nvPr/>
        </p:nvSpPr>
        <p:spPr>
          <a:xfrm>
            <a:off x="5683575" y="3463064"/>
            <a:ext cx="357746" cy="21360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6041321" y="2352221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A</a:t>
            </a:r>
          </a:p>
        </p:txBody>
      </p:sp>
      <p:graphicFrame>
        <p:nvGraphicFramePr>
          <p:cNvPr id="46" name="Object 4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80386148"/>
              </p:ext>
            </p:extLst>
          </p:nvPr>
        </p:nvGraphicFramePr>
        <p:xfrm>
          <a:off x="6041321" y="4208463"/>
          <a:ext cx="234315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186" name="Equation" r:id="rId9" imgW="889000" imgH="241300" progId="Equation.3">
                  <p:embed/>
                </p:oleObj>
              </mc:Choice>
              <mc:Fallback>
                <p:oleObj name="Equation" r:id="rId9" imgW="8890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041321" y="4208463"/>
                        <a:ext cx="234315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/>
          <p:cNvSpPr txBox="1"/>
          <p:nvPr/>
        </p:nvSpPr>
        <p:spPr>
          <a:xfrm>
            <a:off x="6071309" y="2844664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71309" y="3296742"/>
            <a:ext cx="620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5265393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States Have EDC?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81943047"/>
              </p:ext>
            </p:extLst>
          </p:nvPr>
        </p:nvGraphicFramePr>
        <p:xfrm>
          <a:off x="127009" y="352444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01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9" y="352444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3809" y="3637241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68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4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00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16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31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47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63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79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095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11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27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43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59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75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90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06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22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38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54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70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86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02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18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34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49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65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81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197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13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29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45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61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3711982" y="1514727"/>
            <a:ext cx="189707" cy="125941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3136909" y="228066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36543" y="2298258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1644658" y="1510065"/>
            <a:ext cx="215900" cy="2768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3683009" y="2278418"/>
            <a:ext cx="215900" cy="12319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5672675" y="1550283"/>
            <a:ext cx="215900" cy="268816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1562110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586607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606809" y="29233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3644914" y="1629867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00" y="3834585"/>
            <a:ext cx="93789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r>
              <a:rPr lang="en-US" sz="2600" dirty="0" err="1" smtClean="0"/>
              <a:t>w.h.p</a:t>
            </a:r>
            <a:r>
              <a:rPr lang="en-US" sz="2600" dirty="0" smtClean="0"/>
              <a:t>, if size(A) ≈ size(C):</a:t>
            </a:r>
          </a:p>
          <a:p>
            <a:endParaRPr lang="en-US" sz="1000" dirty="0"/>
          </a:p>
          <a:p>
            <a:r>
              <a:rPr lang="en-US" sz="2600" dirty="0" smtClean="0"/>
              <a:t>and</a:t>
            </a:r>
            <a:endParaRPr lang="en-US" sz="2200" dirty="0" smtClean="0">
              <a:solidFill>
                <a:srgbClr val="000090"/>
              </a:solidFill>
            </a:endParaRPr>
          </a:p>
          <a:p>
            <a:endParaRPr lang="en-US" sz="1000" dirty="0"/>
          </a:p>
          <a:p>
            <a:r>
              <a:rPr lang="en-US" sz="2600" dirty="0" smtClean="0"/>
              <a:t>Small correlations in a </a:t>
            </a:r>
            <a:r>
              <a:rPr lang="en-US" sz="2600" i="1" dirty="0" smtClean="0"/>
              <a:t>fixed</a:t>
            </a:r>
            <a:r>
              <a:rPr lang="en-US" sz="2600" dirty="0" smtClean="0"/>
              <a:t> partition do not imply area </a:t>
            </a:r>
            <a:r>
              <a:rPr lang="en-US" sz="2600" dirty="0" smtClean="0"/>
              <a:t>law. </a:t>
            </a:r>
            <a:endParaRPr lang="en-US" sz="2600" dirty="0" smtClean="0"/>
          </a:p>
          <a:p>
            <a:endParaRPr lang="en-US" sz="1000" dirty="0" smtClean="0"/>
          </a:p>
          <a:p>
            <a:endParaRPr lang="en-US" sz="1000" dirty="0" smtClean="0"/>
          </a:p>
          <a:p>
            <a:endParaRPr lang="en-US" sz="1000" i="1" dirty="0" smtClean="0"/>
          </a:p>
          <a:p>
            <a:endParaRPr lang="en-US" sz="2600" dirty="0"/>
          </a:p>
        </p:txBody>
      </p:sp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97277017"/>
              </p:ext>
            </p:extLst>
          </p:nvPr>
        </p:nvGraphicFramePr>
        <p:xfrm>
          <a:off x="3575050" y="4159250"/>
          <a:ext cx="303688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02" name="Equation" r:id="rId5" imgW="1104900" imgH="228600" progId="Equation.3">
                  <p:embed/>
                </p:oleObj>
              </mc:Choice>
              <mc:Fallback>
                <p:oleObj name="Equation" r:id="rId5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5050" y="4159250"/>
                        <a:ext cx="3036888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9836040"/>
              </p:ext>
            </p:extLst>
          </p:nvPr>
        </p:nvGraphicFramePr>
        <p:xfrm>
          <a:off x="749318" y="4787216"/>
          <a:ext cx="35814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03" name="Equation" r:id="rId7" imgW="1358900" imgH="203200" progId="Equation.3">
                  <p:embed/>
                </p:oleObj>
              </mc:Choice>
              <mc:Fallback>
                <p:oleObj name="Equation" r:id="rId7" imgW="1358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9318" y="4787216"/>
                        <a:ext cx="3581400" cy="53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21627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States Have EDC?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45676646"/>
              </p:ext>
            </p:extLst>
          </p:nvPr>
        </p:nvGraphicFramePr>
        <p:xfrm>
          <a:off x="127009" y="352444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85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9" y="352444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3809" y="3637241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68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4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00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16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31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47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63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79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095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11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27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43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59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75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90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06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22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38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54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70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86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02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18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34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49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65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81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197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13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29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45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61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3711982" y="1514727"/>
            <a:ext cx="189707" cy="125941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3136909" y="228066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36543" y="2298258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1644658" y="1510065"/>
            <a:ext cx="215900" cy="2768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3683009" y="2278418"/>
            <a:ext cx="215900" cy="12319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5672675" y="1550283"/>
            <a:ext cx="215900" cy="268816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1562110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586607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606809" y="29233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3644914" y="1629867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01" y="3834585"/>
            <a:ext cx="835801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r>
              <a:rPr lang="en-US" sz="2600" dirty="0" err="1" smtClean="0"/>
              <a:t>w.h.p</a:t>
            </a:r>
            <a:r>
              <a:rPr lang="en-US" sz="2600" dirty="0" smtClean="0"/>
              <a:t>, if size(A) ≈ size(C):</a:t>
            </a:r>
          </a:p>
          <a:p>
            <a:endParaRPr lang="en-US" sz="1000" dirty="0"/>
          </a:p>
          <a:p>
            <a:r>
              <a:rPr lang="en-US" sz="2600" dirty="0" smtClean="0"/>
              <a:t>and                                                  </a:t>
            </a:r>
            <a:endParaRPr lang="en-US" sz="2600" dirty="0" smtClean="0">
              <a:solidFill>
                <a:srgbClr val="FF0000"/>
              </a:solidFill>
            </a:endParaRPr>
          </a:p>
          <a:p>
            <a:endParaRPr lang="en-US" sz="1000" dirty="0"/>
          </a:p>
          <a:p>
            <a:r>
              <a:rPr lang="en-US" sz="2600" dirty="0" smtClean="0"/>
              <a:t>Small correlations in a </a:t>
            </a:r>
            <a:r>
              <a:rPr lang="en-US" sz="2600" i="1" dirty="0" smtClean="0"/>
              <a:t>fixed</a:t>
            </a:r>
            <a:r>
              <a:rPr lang="en-US" sz="2600" dirty="0" smtClean="0"/>
              <a:t> partition do not imply area law.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But we can </a:t>
            </a:r>
            <a:r>
              <a:rPr lang="en-US" sz="2600" b="1" dirty="0" smtClean="0">
                <a:solidFill>
                  <a:srgbClr val="3A793E"/>
                </a:solidFill>
              </a:rPr>
              <a:t>move the partition freely</a:t>
            </a:r>
            <a:r>
              <a:rPr lang="en-US" sz="2600" dirty="0" smtClean="0"/>
              <a:t>...     </a:t>
            </a:r>
          </a:p>
          <a:p>
            <a:endParaRPr lang="en-US" sz="1000" i="1" dirty="0" smtClean="0"/>
          </a:p>
          <a:p>
            <a:endParaRPr lang="en-US" sz="2600" dirty="0"/>
          </a:p>
        </p:txBody>
      </p:sp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649670"/>
              </p:ext>
            </p:extLst>
          </p:nvPr>
        </p:nvGraphicFramePr>
        <p:xfrm>
          <a:off x="3575050" y="4159250"/>
          <a:ext cx="303688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86" name="Equation" r:id="rId5" imgW="1104900" imgH="228600" progId="Equation.3">
                  <p:embed/>
                </p:oleObj>
              </mc:Choice>
              <mc:Fallback>
                <p:oleObj name="Equation" r:id="rId5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5050" y="4159250"/>
                        <a:ext cx="3036888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07134586"/>
              </p:ext>
            </p:extLst>
          </p:nvPr>
        </p:nvGraphicFramePr>
        <p:xfrm>
          <a:off x="749318" y="4787216"/>
          <a:ext cx="35814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087" name="Equation" r:id="rId7" imgW="1358900" imgH="203200" progId="Equation.3">
                  <p:embed/>
                </p:oleObj>
              </mc:Choice>
              <mc:Fallback>
                <p:oleObj name="Equation" r:id="rId7" imgW="1358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9318" y="4787216"/>
                        <a:ext cx="3581400" cy="53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16213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States Have EDC?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4170810"/>
              </p:ext>
            </p:extLst>
          </p:nvPr>
        </p:nvGraphicFramePr>
        <p:xfrm>
          <a:off x="127009" y="352444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316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9" y="352444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3809" y="3637241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68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4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00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16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31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47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63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79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095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11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27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43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59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75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90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06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22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38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54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70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86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02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18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34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49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65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81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197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13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29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45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61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3475973" y="1278717"/>
            <a:ext cx="189707" cy="17314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2705109" y="228066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436543" y="2298258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1428758" y="1725965"/>
            <a:ext cx="215900" cy="23368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3467109" y="2062518"/>
            <a:ext cx="215900" cy="16637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5672675" y="1550283"/>
            <a:ext cx="215900" cy="268816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1562110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586607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606809" y="29233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3456526" y="1629867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01" y="3834585"/>
            <a:ext cx="835801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r>
              <a:rPr lang="en-US" sz="2600" dirty="0" err="1" smtClean="0"/>
              <a:t>w.h.p</a:t>
            </a:r>
            <a:r>
              <a:rPr lang="en-US" sz="2600" dirty="0" smtClean="0"/>
              <a:t>, if size(A) ≈ size(C):</a:t>
            </a:r>
          </a:p>
          <a:p>
            <a:endParaRPr lang="en-US" sz="1000" dirty="0"/>
          </a:p>
          <a:p>
            <a:r>
              <a:rPr lang="en-US" sz="2600" dirty="0" smtClean="0"/>
              <a:t>and                                                  </a:t>
            </a:r>
            <a:endParaRPr lang="en-US" sz="2600" dirty="0" smtClean="0">
              <a:solidFill>
                <a:srgbClr val="FF0000"/>
              </a:solidFill>
            </a:endParaRPr>
          </a:p>
          <a:p>
            <a:endParaRPr lang="en-US" sz="1000" dirty="0"/>
          </a:p>
          <a:p>
            <a:r>
              <a:rPr lang="en-US" sz="2600" dirty="0" smtClean="0"/>
              <a:t>Small correlations in a </a:t>
            </a:r>
            <a:r>
              <a:rPr lang="en-US" sz="2600" i="1" dirty="0" smtClean="0"/>
              <a:t>fixed</a:t>
            </a:r>
            <a:r>
              <a:rPr lang="en-US" sz="2600" dirty="0" smtClean="0"/>
              <a:t> partition do not imply area law.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But we can </a:t>
            </a:r>
            <a:r>
              <a:rPr lang="en-US" sz="2600" b="1" dirty="0" smtClean="0">
                <a:solidFill>
                  <a:srgbClr val="3A793E"/>
                </a:solidFill>
              </a:rPr>
              <a:t>move the partition freely</a:t>
            </a:r>
            <a:r>
              <a:rPr lang="en-US" sz="2600" dirty="0" smtClean="0"/>
              <a:t>...     </a:t>
            </a:r>
          </a:p>
          <a:p>
            <a:endParaRPr lang="en-US" sz="1000" i="1" dirty="0" smtClean="0"/>
          </a:p>
          <a:p>
            <a:endParaRPr lang="en-US" sz="2600" dirty="0"/>
          </a:p>
        </p:txBody>
      </p:sp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82465417"/>
              </p:ext>
            </p:extLst>
          </p:nvPr>
        </p:nvGraphicFramePr>
        <p:xfrm>
          <a:off x="3575050" y="4159250"/>
          <a:ext cx="303688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317" name="Equation" r:id="rId5" imgW="1104900" imgH="228600" progId="Equation.3">
                  <p:embed/>
                </p:oleObj>
              </mc:Choice>
              <mc:Fallback>
                <p:oleObj name="Equation" r:id="rId5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5050" y="4159250"/>
                        <a:ext cx="3036888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5807690"/>
              </p:ext>
            </p:extLst>
          </p:nvPr>
        </p:nvGraphicFramePr>
        <p:xfrm>
          <a:off x="749318" y="4787216"/>
          <a:ext cx="35814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318" name="Equation" r:id="rId7" imgW="1358900" imgH="203200" progId="Equation.3">
                  <p:embed/>
                </p:oleObj>
              </mc:Choice>
              <mc:Fallback>
                <p:oleObj name="Equation" r:id="rId7" imgW="1358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9318" y="4787216"/>
                        <a:ext cx="3581400" cy="53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05902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4297432"/>
              </p:ext>
            </p:extLst>
          </p:nvPr>
        </p:nvGraphicFramePr>
        <p:xfrm>
          <a:off x="127009" y="352444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40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9" y="352444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193809" y="3637241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68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84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00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16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31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47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63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79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095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11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27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43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59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75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390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06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22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38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54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70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86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02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181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340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499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658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817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1976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135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294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453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61209" y="2386365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2615544" y="1279778"/>
            <a:ext cx="189707" cy="1729309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845743" y="228066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3575050" y="228066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999075" y="2155648"/>
            <a:ext cx="215900" cy="1477435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2607751" y="2062515"/>
            <a:ext cx="215900" cy="16637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5241929" y="1119537"/>
            <a:ext cx="215900" cy="354965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931352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5154807" y="2909835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527309" y="29233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578119" y="1625906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01" y="3834585"/>
            <a:ext cx="8358016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r>
              <a:rPr lang="en-US" sz="2600" dirty="0" err="1" smtClean="0"/>
              <a:t>w.h.p</a:t>
            </a:r>
            <a:r>
              <a:rPr lang="en-US" sz="2600" dirty="0" smtClean="0"/>
              <a:t>, if size(A) ≈ size(C):</a:t>
            </a:r>
          </a:p>
          <a:p>
            <a:endParaRPr lang="en-US" sz="1000" dirty="0"/>
          </a:p>
          <a:p>
            <a:r>
              <a:rPr lang="en-US" sz="2600" dirty="0" smtClean="0"/>
              <a:t>and                                                  </a:t>
            </a:r>
            <a:endParaRPr lang="en-US" sz="2600" dirty="0" smtClean="0">
              <a:solidFill>
                <a:srgbClr val="FF0000"/>
              </a:solidFill>
            </a:endParaRPr>
          </a:p>
          <a:p>
            <a:endParaRPr lang="en-US" sz="1000" dirty="0"/>
          </a:p>
          <a:p>
            <a:r>
              <a:rPr lang="en-US" sz="2600" dirty="0" smtClean="0"/>
              <a:t>Small correlations in a </a:t>
            </a:r>
            <a:r>
              <a:rPr lang="en-US" sz="2600" i="1" dirty="0" smtClean="0"/>
              <a:t>fixed</a:t>
            </a:r>
            <a:r>
              <a:rPr lang="en-US" sz="2600" dirty="0" smtClean="0"/>
              <a:t> partition do not imply area law.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But we can </a:t>
            </a:r>
            <a:r>
              <a:rPr lang="en-US" sz="2600" b="1" dirty="0" smtClean="0">
                <a:solidFill>
                  <a:srgbClr val="3A793E"/>
                </a:solidFill>
              </a:rPr>
              <a:t>move the partition freely</a:t>
            </a:r>
            <a:r>
              <a:rPr lang="en-US" sz="2600" dirty="0" smtClean="0"/>
              <a:t>...     </a:t>
            </a:r>
          </a:p>
          <a:p>
            <a:endParaRPr lang="en-US" sz="1000" i="1" dirty="0" smtClean="0"/>
          </a:p>
          <a:p>
            <a:endParaRPr lang="en-US" sz="2600" dirty="0"/>
          </a:p>
        </p:txBody>
      </p:sp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2048942"/>
              </p:ext>
            </p:extLst>
          </p:nvPr>
        </p:nvGraphicFramePr>
        <p:xfrm>
          <a:off x="3575050" y="4159250"/>
          <a:ext cx="303688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41" name="Equation" r:id="rId5" imgW="1104900" imgH="228600" progId="Equation.3">
                  <p:embed/>
                </p:oleObj>
              </mc:Choice>
              <mc:Fallback>
                <p:oleObj name="Equation" r:id="rId5" imgW="11049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575050" y="4159250"/>
                        <a:ext cx="3036888" cy="628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52561574"/>
              </p:ext>
            </p:extLst>
          </p:nvPr>
        </p:nvGraphicFramePr>
        <p:xfrm>
          <a:off x="749318" y="4787216"/>
          <a:ext cx="3581400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0342" name="Equation" r:id="rId7" imgW="1358900" imgH="203200" progId="Equation.3">
                  <p:embed/>
                </p:oleObj>
              </mc:Choice>
              <mc:Fallback>
                <p:oleObj name="Equation" r:id="rId7" imgW="13589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49318" y="4787216"/>
                        <a:ext cx="3581400" cy="5349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9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States Have EDC?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2692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S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tates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H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ave Big Correl.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9612319"/>
              </p:ext>
            </p:extLst>
          </p:nvPr>
        </p:nvGraphicFramePr>
        <p:xfrm>
          <a:off x="3314705" y="1249735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20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4705" y="1249735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82921" y="1392292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81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96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12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28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44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60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76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92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08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24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40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55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71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87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403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19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35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51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67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83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99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14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30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46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62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78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94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210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26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42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58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73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2075796" y="1268780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631955" y="190788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709338" y="190232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876304" y="1895184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2063754" y="2003134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4838704" y="307683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812804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49804" y="2540650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019305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006606" y="1249735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197" y="3002315"/>
            <a:ext cx="835801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Let size(AB) &lt; </a:t>
            </a:r>
            <a:r>
              <a:rPr lang="en-US" sz="2600" dirty="0" smtClean="0"/>
              <a:t>size(C). </a:t>
            </a:r>
            <a:r>
              <a:rPr lang="en-US" sz="2600" dirty="0" err="1" smtClean="0"/>
              <a:t>W.h.p</a:t>
            </a:r>
            <a:r>
              <a:rPr lang="en-US" sz="2600" dirty="0" smtClean="0"/>
              <a:t>.                                                 ,  </a:t>
            </a:r>
          </a:p>
          <a:p>
            <a:endParaRPr lang="en-US" sz="1000" i="1" dirty="0" smtClean="0"/>
          </a:p>
          <a:p>
            <a:endParaRPr lang="en-US" sz="1000" i="1" dirty="0" smtClean="0"/>
          </a:p>
          <a:p>
            <a:r>
              <a:rPr lang="en-US" sz="2600" i="1" dirty="0" smtClean="0"/>
              <a:t>A</a:t>
            </a:r>
            <a:r>
              <a:rPr lang="en-US" sz="2600" dirty="0" smtClean="0"/>
              <a:t> is </a:t>
            </a:r>
            <a:r>
              <a:rPr lang="en-US" sz="2600" b="1" dirty="0" smtClean="0">
                <a:solidFill>
                  <a:srgbClr val="3A793E"/>
                </a:solidFill>
              </a:rPr>
              <a:t>decoupled</a:t>
            </a:r>
            <a:r>
              <a:rPr lang="en-US" sz="2600" dirty="0" smtClean="0"/>
              <a:t> from </a:t>
            </a:r>
            <a:r>
              <a:rPr lang="en-US" sz="2600" i="1" dirty="0"/>
              <a:t>B</a:t>
            </a:r>
            <a:r>
              <a:rPr lang="en-US" sz="2600" dirty="0" smtClean="0"/>
              <a:t>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  </a:t>
            </a:r>
          </a:p>
          <a:p>
            <a:r>
              <a:rPr lang="en-US" sz="2600" dirty="0" smtClean="0"/>
              <a:t> </a:t>
            </a:r>
          </a:p>
          <a:p>
            <a:endParaRPr lang="en-US" sz="2600" dirty="0" smtClean="0"/>
          </a:p>
          <a:p>
            <a:r>
              <a:rPr lang="en-US" sz="2600" dirty="0" smtClean="0"/>
              <a:t> </a:t>
            </a:r>
            <a:endParaRPr lang="en-US" sz="2600" dirty="0"/>
          </a:p>
        </p:txBody>
      </p:sp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5478127"/>
              </p:ext>
            </p:extLst>
          </p:nvPr>
        </p:nvGraphicFramePr>
        <p:xfrm>
          <a:off x="4051305" y="2905244"/>
          <a:ext cx="3557230" cy="61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21" name="Equation" r:id="rId5" imgW="1473200" imgH="254000" progId="Equation.3">
                  <p:embed/>
                </p:oleObj>
              </mc:Choice>
              <mc:Fallback>
                <p:oleObj name="Equation" r:id="rId5" imgW="14732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51305" y="2905244"/>
                        <a:ext cx="3557230" cy="61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1078309"/>
              </p:ext>
            </p:extLst>
          </p:nvPr>
        </p:nvGraphicFramePr>
        <p:xfrm>
          <a:off x="7791084" y="2806891"/>
          <a:ext cx="1352915" cy="891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6722" name="Equation" r:id="rId7" imgW="596900" imgH="393700" progId="Equation.3">
                  <p:embed/>
                </p:oleObj>
              </mc:Choice>
              <mc:Fallback>
                <p:oleObj name="Equation" r:id="rId7" imgW="596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91084" y="2806891"/>
                        <a:ext cx="1352915" cy="891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105621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S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tates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H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ave Big Correl.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540443"/>
              </p:ext>
            </p:extLst>
          </p:nvPr>
        </p:nvGraphicFramePr>
        <p:xfrm>
          <a:off x="3314705" y="1249735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058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4705" y="1249735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82921" y="1392292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81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96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12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28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44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60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76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92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08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24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40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55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71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87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403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19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35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51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67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83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99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14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30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46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62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78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94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210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26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42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58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73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2075796" y="1268780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631955" y="190788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709338" y="190232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876304" y="1895184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2063754" y="2003134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4838704" y="307683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812804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49804" y="2540650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019305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006606" y="1249735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196" y="3002315"/>
            <a:ext cx="9055803" cy="4616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Let size(AB) &lt; size(C). </a:t>
            </a:r>
            <a:r>
              <a:rPr lang="en-US" sz="2600" dirty="0" err="1" smtClean="0"/>
              <a:t>W.h.p</a:t>
            </a:r>
            <a:r>
              <a:rPr lang="en-US" sz="2600" dirty="0" smtClean="0"/>
              <a:t>.                                                ,  </a:t>
            </a:r>
          </a:p>
          <a:p>
            <a:endParaRPr lang="en-US" sz="1000" i="1" dirty="0" smtClean="0"/>
          </a:p>
          <a:p>
            <a:endParaRPr lang="en-US" sz="1000" i="1" dirty="0" smtClean="0"/>
          </a:p>
          <a:p>
            <a:r>
              <a:rPr lang="en-US" sz="2600" i="1" dirty="0" smtClean="0"/>
              <a:t>A</a:t>
            </a:r>
            <a:r>
              <a:rPr lang="en-US" sz="2600" dirty="0" smtClean="0"/>
              <a:t> is </a:t>
            </a:r>
            <a:r>
              <a:rPr lang="en-US" sz="2600" b="1" dirty="0" smtClean="0">
                <a:solidFill>
                  <a:srgbClr val="3A793E"/>
                </a:solidFill>
              </a:rPr>
              <a:t>decoupled</a:t>
            </a:r>
            <a:r>
              <a:rPr lang="en-US" sz="2600" dirty="0" smtClean="0"/>
              <a:t> from </a:t>
            </a:r>
            <a:r>
              <a:rPr lang="en-US" sz="2600" i="1" dirty="0"/>
              <a:t>B</a:t>
            </a:r>
            <a:r>
              <a:rPr lang="en-US" sz="2600" dirty="0" smtClean="0"/>
              <a:t>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i="1" dirty="0" smtClean="0"/>
              <a:t>Extensive</a:t>
            </a:r>
            <a:r>
              <a:rPr lang="en-US" sz="2600" dirty="0" smtClean="0"/>
              <a:t> entropy, but </a:t>
            </a:r>
          </a:p>
          <a:p>
            <a:r>
              <a:rPr lang="en-US" sz="2600" dirty="0"/>
              <a:t>a</a:t>
            </a:r>
            <a:r>
              <a:rPr lang="en-US" sz="2600" dirty="0" smtClean="0"/>
              <a:t>lso </a:t>
            </a:r>
            <a:r>
              <a:rPr lang="en-US" sz="2600" i="1" dirty="0" smtClean="0"/>
              <a:t>large</a:t>
            </a:r>
            <a:r>
              <a:rPr lang="en-US" sz="2600" dirty="0" smtClean="0"/>
              <a:t> correlations: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              Maximally entangled state between AC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. </a:t>
            </a:r>
          </a:p>
          <a:p>
            <a:r>
              <a:rPr lang="en-US" sz="2600" dirty="0" smtClean="0"/>
              <a:t>  </a:t>
            </a:r>
          </a:p>
          <a:p>
            <a:r>
              <a:rPr lang="en-US" sz="2600" dirty="0" smtClean="0"/>
              <a:t> </a:t>
            </a:r>
          </a:p>
          <a:p>
            <a:endParaRPr lang="en-US" sz="2600" dirty="0" smtClean="0"/>
          </a:p>
          <a:p>
            <a:r>
              <a:rPr lang="en-US" sz="2600" dirty="0" smtClean="0"/>
              <a:t> </a:t>
            </a:r>
            <a:endParaRPr lang="en-US" sz="2600" dirty="0"/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6819184"/>
              </p:ext>
            </p:extLst>
          </p:nvPr>
        </p:nvGraphicFramePr>
        <p:xfrm>
          <a:off x="3619505" y="4429152"/>
          <a:ext cx="5087937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059" name="Equation" r:id="rId5" imgW="1930400" imgH="266700" progId="Equation.3">
                  <p:embed/>
                </p:oleObj>
              </mc:Choice>
              <mc:Fallback>
                <p:oleObj name="Equation" r:id="rId5" imgW="19304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19505" y="4429152"/>
                        <a:ext cx="5087937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71597797"/>
              </p:ext>
            </p:extLst>
          </p:nvPr>
        </p:nvGraphicFramePr>
        <p:xfrm>
          <a:off x="192225" y="5500159"/>
          <a:ext cx="1050925" cy="595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060" name="Equation" r:id="rId7" imgW="469900" imgH="266700" progId="Equation.3">
                  <p:embed/>
                </p:oleObj>
              </mc:Choice>
              <mc:Fallback>
                <p:oleObj name="Equation" r:id="rId7" imgW="4699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2225" y="5500159"/>
                        <a:ext cx="1050925" cy="5955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32751" y="5130827"/>
            <a:ext cx="271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Uhlmann’s</a:t>
            </a:r>
            <a:r>
              <a:rPr lang="en-US" dirty="0" smtClean="0"/>
              <a:t> theorem)</a:t>
            </a:r>
            <a:endParaRPr lang="en-US" dirty="0"/>
          </a:p>
        </p:txBody>
      </p: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2880799"/>
              </p:ext>
            </p:extLst>
          </p:nvPr>
        </p:nvGraphicFramePr>
        <p:xfrm>
          <a:off x="4051305" y="2905244"/>
          <a:ext cx="3557230" cy="61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061" name="Equation" r:id="rId9" imgW="1473200" imgH="254000" progId="Equation.3">
                  <p:embed/>
                </p:oleObj>
              </mc:Choice>
              <mc:Fallback>
                <p:oleObj name="Equation" r:id="rId9" imgW="14732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51305" y="2905244"/>
                        <a:ext cx="3557230" cy="61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9545007"/>
              </p:ext>
            </p:extLst>
          </p:nvPr>
        </p:nvGraphicFramePr>
        <p:xfrm>
          <a:off x="7791084" y="2806891"/>
          <a:ext cx="1352915" cy="891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0062" name="Equation" r:id="rId11" imgW="596900" imgH="393700" progId="Equation.3">
                  <p:embed/>
                </p:oleObj>
              </mc:Choice>
              <mc:Fallback>
                <p:oleObj name="Equation" r:id="rId11" imgW="596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91084" y="2806891"/>
                        <a:ext cx="1352915" cy="891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946766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S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tates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H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ave Big Correl.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6314994"/>
              </p:ext>
            </p:extLst>
          </p:nvPr>
        </p:nvGraphicFramePr>
        <p:xfrm>
          <a:off x="3314705" y="1249735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79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4705" y="1249735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82921" y="1392292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81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96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12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28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44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60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76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92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08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24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40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55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71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87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403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19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35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51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67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83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99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14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30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46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62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78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94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210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26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42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58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73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2075796" y="1268780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631955" y="190788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709338" y="190232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876304" y="1895184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2063754" y="2003134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4838704" y="307683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812804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49804" y="2540650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019305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006606" y="1249735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196" y="3002315"/>
            <a:ext cx="9055803" cy="5416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Let size(AB) &lt; size(C). </a:t>
            </a:r>
            <a:r>
              <a:rPr lang="en-US" sz="2600" dirty="0" err="1" smtClean="0"/>
              <a:t>W.h.p</a:t>
            </a:r>
            <a:r>
              <a:rPr lang="en-US" sz="2600" dirty="0" smtClean="0"/>
              <a:t>.                                                ,  </a:t>
            </a:r>
          </a:p>
          <a:p>
            <a:endParaRPr lang="en-US" sz="1000" i="1" dirty="0" smtClean="0"/>
          </a:p>
          <a:p>
            <a:endParaRPr lang="en-US" sz="1000" i="1" dirty="0" smtClean="0"/>
          </a:p>
          <a:p>
            <a:r>
              <a:rPr lang="en-US" sz="2600" i="1" dirty="0" smtClean="0"/>
              <a:t>A</a:t>
            </a:r>
            <a:r>
              <a:rPr lang="en-US" sz="2600" dirty="0" smtClean="0"/>
              <a:t> is </a:t>
            </a:r>
            <a:r>
              <a:rPr lang="en-US" sz="2600" b="1" dirty="0" smtClean="0">
                <a:solidFill>
                  <a:srgbClr val="3A793E"/>
                </a:solidFill>
              </a:rPr>
              <a:t>decoupled</a:t>
            </a:r>
            <a:r>
              <a:rPr lang="en-US" sz="2600" dirty="0" smtClean="0"/>
              <a:t> from </a:t>
            </a:r>
            <a:r>
              <a:rPr lang="en-US" sz="2600" i="1" dirty="0"/>
              <a:t>B</a:t>
            </a:r>
            <a:r>
              <a:rPr lang="en-US" sz="2600" dirty="0" smtClean="0"/>
              <a:t>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i="1" dirty="0" smtClean="0"/>
              <a:t>Extensive</a:t>
            </a:r>
            <a:r>
              <a:rPr lang="en-US" sz="2600" dirty="0" smtClean="0"/>
              <a:t> entropy, but </a:t>
            </a:r>
          </a:p>
          <a:p>
            <a:r>
              <a:rPr lang="en-US" sz="2600" dirty="0"/>
              <a:t>a</a:t>
            </a:r>
            <a:r>
              <a:rPr lang="en-US" sz="2600" dirty="0" smtClean="0"/>
              <a:t>lso </a:t>
            </a:r>
            <a:r>
              <a:rPr lang="en-US" sz="2600" i="1" dirty="0" smtClean="0"/>
              <a:t>large</a:t>
            </a:r>
            <a:r>
              <a:rPr lang="en-US" sz="2600" dirty="0" smtClean="0"/>
              <a:t> correlations: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              Maximally entangled state between AC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. </a:t>
            </a:r>
          </a:p>
          <a:p>
            <a:endParaRPr lang="en-US" sz="2600" dirty="0" smtClean="0"/>
          </a:p>
          <a:p>
            <a:r>
              <a:rPr lang="en-US" sz="2600" dirty="0" smtClean="0"/>
              <a:t> </a:t>
            </a:r>
            <a:r>
              <a:rPr lang="en-US" sz="2600" dirty="0" err="1" smtClean="0"/>
              <a:t>Cor</a:t>
            </a:r>
            <a:r>
              <a:rPr lang="en-US" sz="2600" dirty="0" smtClean="0"/>
              <a:t>(A:C) ≥ </a:t>
            </a:r>
            <a:r>
              <a:rPr lang="en-US" sz="2600" dirty="0" err="1" smtClean="0"/>
              <a:t>Cor</a:t>
            </a:r>
            <a:r>
              <a:rPr lang="en-US" sz="2600" dirty="0" smtClean="0"/>
              <a:t>(A:C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) = </a:t>
            </a:r>
            <a:r>
              <a:rPr lang="en-US" sz="2600" dirty="0" err="1" smtClean="0"/>
              <a:t>Ω</a:t>
            </a:r>
            <a:r>
              <a:rPr lang="en-US" sz="2600" dirty="0" smtClean="0"/>
              <a:t>(1) &gt;&gt; 2</a:t>
            </a:r>
            <a:r>
              <a:rPr lang="en-US" sz="2600" baseline="30000" dirty="0" smtClean="0"/>
              <a:t>-Ω(n)</a:t>
            </a:r>
            <a:r>
              <a:rPr lang="en-US" sz="2600" dirty="0" smtClean="0"/>
              <a:t>   : </a:t>
            </a:r>
            <a:r>
              <a:rPr lang="en-US" sz="2600" b="1" dirty="0" smtClean="0">
                <a:solidFill>
                  <a:srgbClr val="3A793E"/>
                </a:solidFill>
              </a:rPr>
              <a:t>long-range correlations!</a:t>
            </a:r>
          </a:p>
          <a:p>
            <a:r>
              <a:rPr lang="en-US" sz="2600" dirty="0" smtClean="0"/>
              <a:t>  </a:t>
            </a:r>
          </a:p>
          <a:p>
            <a:r>
              <a:rPr lang="en-US" sz="2600" dirty="0" smtClean="0"/>
              <a:t> </a:t>
            </a:r>
          </a:p>
          <a:p>
            <a:endParaRPr lang="en-US" sz="2600" dirty="0" smtClean="0"/>
          </a:p>
          <a:p>
            <a:r>
              <a:rPr lang="en-US" sz="2600" dirty="0" smtClean="0"/>
              <a:t> </a:t>
            </a:r>
            <a:endParaRPr lang="en-US" sz="2600" dirty="0"/>
          </a:p>
        </p:txBody>
      </p:sp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6929895"/>
              </p:ext>
            </p:extLst>
          </p:nvPr>
        </p:nvGraphicFramePr>
        <p:xfrm>
          <a:off x="3619505" y="4429152"/>
          <a:ext cx="5087937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80" name="Equation" r:id="rId5" imgW="1930400" imgH="266700" progId="Equation.3">
                  <p:embed/>
                </p:oleObj>
              </mc:Choice>
              <mc:Fallback>
                <p:oleObj name="Equation" r:id="rId5" imgW="19304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19505" y="4429152"/>
                        <a:ext cx="5087937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3324490"/>
              </p:ext>
            </p:extLst>
          </p:nvPr>
        </p:nvGraphicFramePr>
        <p:xfrm>
          <a:off x="192225" y="5500159"/>
          <a:ext cx="1050925" cy="595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81" name="Equation" r:id="rId7" imgW="469900" imgH="266700" progId="Equation.3">
                  <p:embed/>
                </p:oleObj>
              </mc:Choice>
              <mc:Fallback>
                <p:oleObj name="Equation" r:id="rId7" imgW="4699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92225" y="5500159"/>
                        <a:ext cx="1050925" cy="5955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32751" y="5130827"/>
            <a:ext cx="271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Uhlmann’s</a:t>
            </a:r>
            <a:r>
              <a:rPr lang="en-US" dirty="0" smtClean="0"/>
              <a:t> theorem)</a:t>
            </a:r>
            <a:endParaRPr lang="en-US" dirty="0"/>
          </a:p>
        </p:txBody>
      </p: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0367234"/>
              </p:ext>
            </p:extLst>
          </p:nvPr>
        </p:nvGraphicFramePr>
        <p:xfrm>
          <a:off x="4051305" y="2905244"/>
          <a:ext cx="3557230" cy="612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82" name="Equation" r:id="rId9" imgW="1473200" imgH="254000" progId="Equation.3">
                  <p:embed/>
                </p:oleObj>
              </mc:Choice>
              <mc:Fallback>
                <p:oleObj name="Equation" r:id="rId9" imgW="14732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4051305" y="2905244"/>
                        <a:ext cx="3557230" cy="6122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401116"/>
              </p:ext>
            </p:extLst>
          </p:nvPr>
        </p:nvGraphicFramePr>
        <p:xfrm>
          <a:off x="7791084" y="2806891"/>
          <a:ext cx="1352915" cy="891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583" name="Equation" r:id="rId11" imgW="596900" imgH="393700" progId="Equation.3">
                  <p:embed/>
                </p:oleObj>
              </mc:Choice>
              <mc:Fallback>
                <p:oleObj name="Equation" r:id="rId11" imgW="596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791084" y="2806891"/>
                        <a:ext cx="1352915" cy="891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25183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Random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S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tates </a:t>
            </a:r>
            <a:r>
              <a:rPr lang="en-GB" sz="4800" b="1" dirty="0">
                <a:solidFill>
                  <a:srgbClr val="3366FF"/>
                </a:solidFill>
                <a:latin typeface="Calibri"/>
                <a:cs typeface="Calibri"/>
              </a:rPr>
              <a:t>H</a:t>
            </a:r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ave Big Correl.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3833480"/>
              </p:ext>
            </p:extLst>
          </p:nvPr>
        </p:nvGraphicFramePr>
        <p:xfrm>
          <a:off x="3314705" y="1249735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24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14705" y="1249735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382921" y="1392292"/>
            <a:ext cx="4572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: Drawn from </a:t>
            </a:r>
            <a:r>
              <a:rPr lang="en-US" sz="2600" dirty="0" err="1" smtClean="0"/>
              <a:t>Haar</a:t>
            </a:r>
            <a:r>
              <a:rPr lang="en-US" sz="2600" dirty="0" smtClean="0"/>
              <a:t> measure</a:t>
            </a:r>
            <a:endParaRPr lang="en-US" sz="2600" dirty="0"/>
          </a:p>
        </p:txBody>
      </p:sp>
      <p:sp>
        <p:nvSpPr>
          <p:cNvPr id="18" name="Oval 17"/>
          <p:cNvSpPr/>
          <p:nvPr/>
        </p:nvSpPr>
        <p:spPr>
          <a:xfrm>
            <a:off x="381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596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812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028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1244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1460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1676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1892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2108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2324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2540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755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2971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3187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403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3619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3835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4051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4267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4483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699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4914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51308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53467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55626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57785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9944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62103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64262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66421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68580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7073905" y="199043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ight Brace 58"/>
          <p:cNvSpPr/>
          <p:nvPr/>
        </p:nvSpPr>
        <p:spPr>
          <a:xfrm rot="16200000">
            <a:off x="2075796" y="1268780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0" name="Straight Connector 59"/>
          <p:cNvCxnSpPr/>
          <p:nvPr/>
        </p:nvCxnSpPr>
        <p:spPr>
          <a:xfrm>
            <a:off x="1631955" y="190788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2709338" y="190232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ight Brace 61"/>
          <p:cNvSpPr/>
          <p:nvPr/>
        </p:nvSpPr>
        <p:spPr>
          <a:xfrm rot="5400000">
            <a:off x="876304" y="1895184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5400000">
            <a:off x="2063754" y="2003134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ight Brace 63"/>
          <p:cNvSpPr/>
          <p:nvPr/>
        </p:nvSpPr>
        <p:spPr>
          <a:xfrm rot="5400000">
            <a:off x="4838704" y="307683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TextBox 64"/>
          <p:cNvSpPr txBox="1"/>
          <p:nvPr/>
        </p:nvSpPr>
        <p:spPr>
          <a:xfrm>
            <a:off x="812804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A</a:t>
            </a:r>
            <a:endParaRPr lang="en-US" sz="2400" b="1" dirty="0"/>
          </a:p>
        </p:txBody>
      </p:sp>
      <p:sp>
        <p:nvSpPr>
          <p:cNvPr id="66" name="TextBox 65"/>
          <p:cNvSpPr txBox="1"/>
          <p:nvPr/>
        </p:nvSpPr>
        <p:spPr>
          <a:xfrm>
            <a:off x="4749804" y="2540650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2019305" y="2501609"/>
            <a:ext cx="431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B</a:t>
            </a:r>
            <a:endParaRPr lang="en-US" sz="2400" b="1" dirty="0"/>
          </a:p>
        </p:txBody>
      </p:sp>
      <p:sp>
        <p:nvSpPr>
          <p:cNvPr id="68" name="TextBox 67"/>
          <p:cNvSpPr txBox="1"/>
          <p:nvPr/>
        </p:nvSpPr>
        <p:spPr>
          <a:xfrm>
            <a:off x="2006606" y="1249735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196" y="3002315"/>
            <a:ext cx="9634359" cy="5416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err="1" smtClean="0"/>
              <a:t>w.h.p</a:t>
            </a:r>
            <a:r>
              <a:rPr lang="en-US" sz="2600" dirty="0" smtClean="0"/>
              <a:t>                                                     , if size(AB) &lt; size(C), </a:t>
            </a:r>
          </a:p>
          <a:p>
            <a:endParaRPr lang="en-US" sz="1000" i="1" dirty="0" smtClean="0"/>
          </a:p>
          <a:p>
            <a:endParaRPr lang="en-US" sz="1000" i="1" dirty="0" smtClean="0"/>
          </a:p>
          <a:p>
            <a:r>
              <a:rPr lang="en-US" sz="2600" i="1" dirty="0" smtClean="0"/>
              <a:t>A</a:t>
            </a:r>
            <a:r>
              <a:rPr lang="en-US" sz="2600" dirty="0" smtClean="0"/>
              <a:t> is </a:t>
            </a:r>
            <a:r>
              <a:rPr lang="en-US" sz="2600" b="1" dirty="0" smtClean="0">
                <a:solidFill>
                  <a:srgbClr val="3A793E"/>
                </a:solidFill>
              </a:rPr>
              <a:t>decoupled</a:t>
            </a:r>
            <a:r>
              <a:rPr lang="en-US" sz="2600" dirty="0" smtClean="0"/>
              <a:t> from </a:t>
            </a:r>
            <a:r>
              <a:rPr lang="en-US" sz="2600" i="1" dirty="0"/>
              <a:t>B</a:t>
            </a:r>
            <a:r>
              <a:rPr lang="en-US" sz="2600" dirty="0" smtClean="0"/>
              <a:t>. 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Extensive entropy, but </a:t>
            </a:r>
          </a:p>
          <a:p>
            <a:r>
              <a:rPr lang="en-US" sz="2600" dirty="0"/>
              <a:t>a</a:t>
            </a:r>
            <a:r>
              <a:rPr lang="en-US" sz="2600" dirty="0" smtClean="0"/>
              <a:t>lso large correlations:</a:t>
            </a:r>
          </a:p>
          <a:p>
            <a:endParaRPr lang="en-US" sz="1000" dirty="0" smtClean="0"/>
          </a:p>
          <a:p>
            <a:endParaRPr lang="en-US" sz="1000" dirty="0" smtClean="0"/>
          </a:p>
          <a:p>
            <a:r>
              <a:rPr lang="en-US" sz="2600" dirty="0" smtClean="0"/>
              <a:t>              Maximally entangled state between AC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. </a:t>
            </a:r>
          </a:p>
          <a:p>
            <a:endParaRPr lang="en-US" sz="2600" dirty="0" smtClean="0"/>
          </a:p>
          <a:p>
            <a:r>
              <a:rPr lang="en-US" sz="2600" dirty="0" smtClean="0"/>
              <a:t> </a:t>
            </a:r>
            <a:r>
              <a:rPr lang="en-US" sz="2600" dirty="0" err="1" smtClean="0"/>
              <a:t>Cor</a:t>
            </a:r>
            <a:r>
              <a:rPr lang="en-US" sz="2600" dirty="0" smtClean="0"/>
              <a:t>(A:C) ≥ </a:t>
            </a:r>
            <a:r>
              <a:rPr lang="en-US" sz="2600" dirty="0" err="1" smtClean="0"/>
              <a:t>Cor</a:t>
            </a:r>
            <a:r>
              <a:rPr lang="en-US" sz="2600" dirty="0" smtClean="0"/>
              <a:t>(A:C</a:t>
            </a:r>
            <a:r>
              <a:rPr lang="en-US" sz="2600" baseline="-25000" dirty="0" smtClean="0"/>
              <a:t>1</a:t>
            </a:r>
            <a:r>
              <a:rPr lang="en-US" sz="2600" dirty="0" smtClean="0"/>
              <a:t>) = </a:t>
            </a:r>
            <a:r>
              <a:rPr lang="en-US" sz="2600" dirty="0" err="1" smtClean="0"/>
              <a:t>Ω</a:t>
            </a:r>
            <a:r>
              <a:rPr lang="en-US" sz="2600" dirty="0" smtClean="0"/>
              <a:t>(1) &gt;&gt; 2</a:t>
            </a:r>
            <a:r>
              <a:rPr lang="en-US" sz="2600" baseline="30000" dirty="0" smtClean="0"/>
              <a:t>-Ω(n)</a:t>
            </a:r>
            <a:r>
              <a:rPr lang="en-US" sz="2600" dirty="0" smtClean="0"/>
              <a:t>   : </a:t>
            </a:r>
            <a:r>
              <a:rPr lang="en-US" sz="2600" b="1" dirty="0" smtClean="0">
                <a:solidFill>
                  <a:srgbClr val="3A793E"/>
                </a:solidFill>
              </a:rPr>
              <a:t>long-range correlations!</a:t>
            </a:r>
          </a:p>
          <a:p>
            <a:r>
              <a:rPr lang="en-US" sz="2600" dirty="0" smtClean="0"/>
              <a:t>  </a:t>
            </a:r>
          </a:p>
          <a:p>
            <a:r>
              <a:rPr lang="en-US" sz="2600" dirty="0" smtClean="0"/>
              <a:t> </a:t>
            </a:r>
          </a:p>
          <a:p>
            <a:endParaRPr lang="en-US" sz="2600" dirty="0" smtClean="0"/>
          </a:p>
          <a:p>
            <a:r>
              <a:rPr lang="en-US" sz="2600" dirty="0" smtClean="0"/>
              <a:t> </a:t>
            </a:r>
            <a:endParaRPr lang="en-US" sz="2600" dirty="0"/>
          </a:p>
        </p:txBody>
      </p:sp>
      <p:graphicFrame>
        <p:nvGraphicFramePr>
          <p:cNvPr id="69" name="Object 6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46883611"/>
              </p:ext>
            </p:extLst>
          </p:nvPr>
        </p:nvGraphicFramePr>
        <p:xfrm>
          <a:off x="1011777" y="2963274"/>
          <a:ext cx="3883025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25" name="Equation" r:id="rId5" imgW="1473200" imgH="254000" progId="Equation.3">
                  <p:embed/>
                </p:oleObj>
              </mc:Choice>
              <mc:Fallback>
                <p:oleObj name="Equation" r:id="rId5" imgW="1473200" imgH="2540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11777" y="2963274"/>
                        <a:ext cx="3883025" cy="6683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Object 6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0335586"/>
              </p:ext>
            </p:extLst>
          </p:nvPr>
        </p:nvGraphicFramePr>
        <p:xfrm>
          <a:off x="7606778" y="2713935"/>
          <a:ext cx="1573213" cy="1036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26" name="Equation" r:id="rId7" imgW="596900" imgH="393700" progId="Equation.3">
                  <p:embed/>
                </p:oleObj>
              </mc:Choice>
              <mc:Fallback>
                <p:oleObj name="Equation" r:id="rId7" imgW="596900" imgH="393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606778" y="2713935"/>
                        <a:ext cx="1573213" cy="10366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" name="Object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684946"/>
              </p:ext>
            </p:extLst>
          </p:nvPr>
        </p:nvGraphicFramePr>
        <p:xfrm>
          <a:off x="3619505" y="4429152"/>
          <a:ext cx="5087937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27" name="Equation" r:id="rId9" imgW="1930400" imgH="266700" progId="Equation.3">
                  <p:embed/>
                </p:oleObj>
              </mc:Choice>
              <mc:Fallback>
                <p:oleObj name="Equation" r:id="rId9" imgW="19304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619505" y="4429152"/>
                        <a:ext cx="5087937" cy="701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23203338"/>
              </p:ext>
            </p:extLst>
          </p:nvPr>
        </p:nvGraphicFramePr>
        <p:xfrm>
          <a:off x="192225" y="5500159"/>
          <a:ext cx="1050925" cy="5955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028" name="Equation" r:id="rId11" imgW="469900" imgH="266700" progId="Equation.3">
                  <p:embed/>
                </p:oleObj>
              </mc:Choice>
              <mc:Fallback>
                <p:oleObj name="Equation" r:id="rId11" imgW="4699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92225" y="5500159"/>
                        <a:ext cx="1050925" cy="5955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6532751" y="5130827"/>
            <a:ext cx="2717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Uhlmann’s</a:t>
            </a:r>
            <a:r>
              <a:rPr lang="en-US" dirty="0" smtClean="0"/>
              <a:t> theorem)</a:t>
            </a:r>
            <a:endParaRPr lang="en-US" dirty="0"/>
          </a:p>
        </p:txBody>
      </p:sp>
      <p:sp>
        <p:nvSpPr>
          <p:cNvPr id="73" name="Rectangular Callout 72"/>
          <p:cNvSpPr/>
          <p:nvPr/>
        </p:nvSpPr>
        <p:spPr>
          <a:xfrm>
            <a:off x="381006" y="1354667"/>
            <a:ext cx="8326436" cy="3019778"/>
          </a:xfrm>
          <a:prstGeom prst="wedgeRectCallout">
            <a:avLst>
              <a:gd name="adj1" fmla="val -35675"/>
              <a:gd name="adj2" fmla="val 101229"/>
            </a:avLst>
          </a:prstGeom>
          <a:solidFill>
            <a:srgbClr val="F8FF8C">
              <a:alpha val="96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TextBox 73"/>
          <p:cNvSpPr txBox="1"/>
          <p:nvPr/>
        </p:nvSpPr>
        <p:spPr>
          <a:xfrm>
            <a:off x="381004" y="1392292"/>
            <a:ext cx="8326436" cy="25391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00"/>
                </a:solidFill>
              </a:rPr>
              <a:t>Previously it was thought random states were counterexamples to area law from EDC. Not true, and the reason hints at the idea of the general proof: </a:t>
            </a:r>
          </a:p>
          <a:p>
            <a:endParaRPr lang="en-US" sz="2400" dirty="0">
              <a:solidFill>
                <a:srgbClr val="000000"/>
              </a:solidFill>
            </a:endParaRPr>
          </a:p>
          <a:p>
            <a:r>
              <a:rPr lang="en-US" sz="2400" dirty="0" smtClean="0">
                <a:solidFill>
                  <a:srgbClr val="000000"/>
                </a:solidFill>
              </a:rPr>
              <a:t>We’ll show large entropy leads to large correlations by choosing a </a:t>
            </a:r>
          </a:p>
          <a:p>
            <a:r>
              <a:rPr lang="en-US" sz="2400" b="1" dirty="0" smtClean="0">
                <a:solidFill>
                  <a:srgbClr val="3A793E"/>
                </a:solidFill>
              </a:rPr>
              <a:t>random measurement that decouples </a:t>
            </a:r>
            <a:r>
              <a:rPr lang="en-US" sz="2400" b="1" i="1" dirty="0" smtClean="0">
                <a:solidFill>
                  <a:srgbClr val="3A793E"/>
                </a:solidFill>
              </a:rPr>
              <a:t>A</a:t>
            </a:r>
            <a:r>
              <a:rPr lang="en-US" sz="2400" b="1" dirty="0" smtClean="0">
                <a:solidFill>
                  <a:srgbClr val="3A793E"/>
                </a:solidFill>
              </a:rPr>
              <a:t> and </a:t>
            </a:r>
            <a:r>
              <a:rPr lang="en-US" sz="2400" b="1" i="1" dirty="0">
                <a:solidFill>
                  <a:srgbClr val="3A793E"/>
                </a:solidFill>
              </a:rPr>
              <a:t>B</a:t>
            </a:r>
            <a:endParaRPr lang="en-US" sz="2400" b="1" i="1" dirty="0" smtClean="0">
              <a:solidFill>
                <a:srgbClr val="3A793E"/>
              </a:solidFill>
            </a:endParaRPr>
          </a:p>
          <a:p>
            <a:endParaRPr lang="en-US" sz="1500" b="1" dirty="0" smtClean="0">
              <a:solidFill>
                <a:srgbClr val="3A79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64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 Merging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5667" y="1480392"/>
            <a:ext cx="8198555" cy="569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We apply the </a:t>
            </a:r>
            <a:r>
              <a:rPr lang="en-US" sz="2600" dirty="0" smtClean="0">
                <a:solidFill>
                  <a:srgbClr val="3A793E"/>
                </a:solidFill>
              </a:rPr>
              <a:t>state merging protocol </a:t>
            </a:r>
            <a:r>
              <a:rPr lang="en-US" sz="2600" dirty="0" smtClean="0"/>
              <a:t>to show large entropy implies large correlations</a:t>
            </a:r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>
                <a:solidFill>
                  <a:srgbClr val="3A793E"/>
                </a:solidFill>
              </a:rPr>
              <a:t>State </a:t>
            </a:r>
            <a:r>
              <a:rPr lang="en-US" sz="2600" dirty="0">
                <a:solidFill>
                  <a:srgbClr val="3A793E"/>
                </a:solidFill>
              </a:rPr>
              <a:t>merging </a:t>
            </a:r>
            <a:r>
              <a:rPr lang="en-US" sz="2600" dirty="0" smtClean="0">
                <a:solidFill>
                  <a:srgbClr val="3A793E"/>
                </a:solidFill>
              </a:rPr>
              <a:t>protocol: </a:t>
            </a:r>
            <a:r>
              <a:rPr lang="en-US" sz="2600" dirty="0" smtClean="0"/>
              <a:t>Given                Alice can distill </a:t>
            </a:r>
          </a:p>
          <a:p>
            <a:r>
              <a:rPr lang="en-US" sz="2600" dirty="0" smtClean="0"/>
              <a:t>S(Y) – S(XY) EPR pairs with Bob by making a random measurement with N≈ 2</a:t>
            </a:r>
            <a:r>
              <a:rPr lang="en-US" sz="2600" baseline="30000" dirty="0" smtClean="0"/>
              <a:t>I(X:Z)  </a:t>
            </a:r>
            <a:r>
              <a:rPr lang="en-US" sz="2600" dirty="0" smtClean="0"/>
              <a:t>elements, with </a:t>
            </a:r>
            <a:r>
              <a:rPr lang="en-US" sz="2600" dirty="0"/>
              <a:t>I(X:Z) := S(X) + S(Z) – S(XZ</a:t>
            </a:r>
            <a:r>
              <a:rPr lang="en-US" sz="2600" dirty="0" smtClean="0"/>
              <a:t>)</a:t>
            </a:r>
            <a:r>
              <a:rPr lang="en-US" sz="2600" dirty="0"/>
              <a:t>,</a:t>
            </a:r>
            <a:r>
              <a:rPr lang="en-US" sz="2600" dirty="0" smtClean="0"/>
              <a:t> and communicating the resulting outcome to Bob. </a:t>
            </a:r>
            <a:r>
              <a:rPr lang="en-US" sz="2200" dirty="0">
                <a:solidFill>
                  <a:srgbClr val="000090"/>
                </a:solidFill>
              </a:rPr>
              <a:t>(</a:t>
            </a:r>
            <a:r>
              <a:rPr lang="en-US" sz="2200" dirty="0" err="1">
                <a:solidFill>
                  <a:srgbClr val="000090"/>
                </a:solidFill>
              </a:rPr>
              <a:t>Horodecki</a:t>
            </a:r>
            <a:r>
              <a:rPr lang="en-US" sz="2200" dirty="0">
                <a:solidFill>
                  <a:srgbClr val="000090"/>
                </a:solidFill>
              </a:rPr>
              <a:t>, Oppenheim, Winter ‘05)  </a:t>
            </a:r>
          </a:p>
          <a:p>
            <a:endParaRPr lang="en-US" sz="2600" dirty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1462799"/>
              </p:ext>
            </p:extLst>
          </p:nvPr>
        </p:nvGraphicFramePr>
        <p:xfrm>
          <a:off x="4638675" y="4647833"/>
          <a:ext cx="898349" cy="532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48" name="Equation" r:id="rId3" imgW="406400" imgH="241300" progId="Equation.3">
                  <p:embed/>
                </p:oleObj>
              </mc:Choice>
              <mc:Fallback>
                <p:oleObj name="Equation" r:id="rId3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8675" y="4647833"/>
                        <a:ext cx="898349" cy="532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5" descr="http://alice.calvin.edu/images/AliceLef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7" y="3237569"/>
            <a:ext cx="706694" cy="8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5061" y="3286241"/>
            <a:ext cx="573614" cy="762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0722" y="3286745"/>
            <a:ext cx="550334" cy="762213"/>
          </a:xfrm>
          <a:prstGeom prst="rect">
            <a:avLst/>
          </a:prstGeom>
        </p:spPr>
      </p:pic>
      <p:cxnSp>
        <p:nvCxnSpPr>
          <p:cNvPr id="7" name="Curved Connector 6"/>
          <p:cNvCxnSpPr/>
          <p:nvPr/>
        </p:nvCxnSpPr>
        <p:spPr>
          <a:xfrm flipV="1">
            <a:off x="1044222" y="2892778"/>
            <a:ext cx="1792111" cy="9877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/>
          <p:nvPr/>
        </p:nvCxnSpPr>
        <p:spPr>
          <a:xfrm>
            <a:off x="2836333" y="2892778"/>
            <a:ext cx="1594556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flipV="1">
            <a:off x="4430889" y="2892778"/>
            <a:ext cx="2286000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>
            <a:off x="6716889" y="2892778"/>
            <a:ext cx="889000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931333" y="2892778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162778" y="3011791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471833" y="2983568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31333" y="2470891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X</a:t>
            </a:r>
            <a:endParaRPr lang="en-US" sz="2600" dirty="0"/>
          </a:p>
        </p:txBody>
      </p:sp>
      <p:sp>
        <p:nvSpPr>
          <p:cNvPr id="28" name="TextBox 27"/>
          <p:cNvSpPr txBox="1"/>
          <p:nvPr/>
        </p:nvSpPr>
        <p:spPr>
          <a:xfrm>
            <a:off x="4102453" y="2519348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71833" y="2519348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Z</a:t>
            </a:r>
            <a:endParaRPr lang="en-US" sz="26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65793677"/>
              </p:ext>
            </p:extLst>
          </p:nvPr>
        </p:nvGraphicFramePr>
        <p:xfrm>
          <a:off x="5948186" y="2253170"/>
          <a:ext cx="898349" cy="532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49" name="Equation" r:id="rId8" imgW="406400" imgH="241300" progId="Equation.3">
                  <p:embed/>
                </p:oleObj>
              </mc:Choice>
              <mc:Fallback>
                <p:oleObj name="Equation" r:id="rId8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48186" y="2253170"/>
                        <a:ext cx="898349" cy="532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Rectangle 30"/>
          <p:cNvSpPr/>
          <p:nvPr/>
        </p:nvSpPr>
        <p:spPr>
          <a:xfrm>
            <a:off x="263194" y="4515556"/>
            <a:ext cx="8484475" cy="2229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942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/>
          <p:cNvSpPr/>
          <p:nvPr/>
        </p:nvSpPr>
        <p:spPr>
          <a:xfrm>
            <a:off x="267126" y="4517190"/>
            <a:ext cx="8484475" cy="2229554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 Merging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5667" y="1480392"/>
            <a:ext cx="8198555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We apply the </a:t>
            </a:r>
            <a:r>
              <a:rPr lang="en-US" sz="2600" dirty="0" smtClean="0">
                <a:solidFill>
                  <a:srgbClr val="3A793E"/>
                </a:solidFill>
              </a:rPr>
              <a:t>state merging protocol </a:t>
            </a:r>
            <a:r>
              <a:rPr lang="en-US" sz="2600" dirty="0" smtClean="0"/>
              <a:t>to show large entropy implies large correlations</a:t>
            </a:r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  <a:p>
            <a:r>
              <a:rPr lang="en-US" sz="2600" dirty="0" smtClean="0">
                <a:solidFill>
                  <a:srgbClr val="3A793E"/>
                </a:solidFill>
              </a:rPr>
              <a:t>State </a:t>
            </a:r>
            <a:r>
              <a:rPr lang="en-US" sz="2600" dirty="0">
                <a:solidFill>
                  <a:srgbClr val="3A793E"/>
                </a:solidFill>
              </a:rPr>
              <a:t>merging </a:t>
            </a:r>
            <a:r>
              <a:rPr lang="en-US" sz="2600" dirty="0" smtClean="0">
                <a:solidFill>
                  <a:srgbClr val="3A793E"/>
                </a:solidFill>
              </a:rPr>
              <a:t>protocol: </a:t>
            </a:r>
            <a:r>
              <a:rPr lang="en-US" sz="2600" dirty="0" smtClean="0"/>
              <a:t>Given                Alice can distill </a:t>
            </a:r>
          </a:p>
          <a:p>
            <a:r>
              <a:rPr lang="en-US" sz="2600" dirty="0" smtClean="0"/>
              <a:t>S(Y) – S(XY) EPR pairs with Bob by making a random measurement with N≈ 2</a:t>
            </a:r>
            <a:r>
              <a:rPr lang="en-US" sz="2600" baseline="30000" dirty="0" smtClean="0"/>
              <a:t>I(X:Z)</a:t>
            </a:r>
            <a:r>
              <a:rPr lang="en-US" sz="2600" dirty="0" smtClean="0"/>
              <a:t> elements, with I(X:Z) := S(X) + S(Z) – S(XZ), and communicating the resulting outcome to Bob. </a:t>
            </a:r>
            <a:r>
              <a:rPr lang="en-US" sz="2200" dirty="0" smtClean="0">
                <a:solidFill>
                  <a:srgbClr val="000090"/>
                </a:solidFill>
              </a:rPr>
              <a:t>(</a:t>
            </a:r>
            <a:r>
              <a:rPr lang="en-US" sz="2200" dirty="0" err="1" smtClean="0">
                <a:solidFill>
                  <a:srgbClr val="000090"/>
                </a:solidFill>
              </a:rPr>
              <a:t>Horodecki</a:t>
            </a:r>
            <a:r>
              <a:rPr lang="en-US" sz="2200" dirty="0" smtClean="0">
                <a:solidFill>
                  <a:srgbClr val="000090"/>
                </a:solidFill>
              </a:rPr>
              <a:t>, Oppenheim, Winter ‘05)  </a:t>
            </a:r>
            <a:endParaRPr lang="en-US" sz="2200" dirty="0">
              <a:solidFill>
                <a:srgbClr val="000090"/>
              </a:solidFill>
            </a:endParaRPr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7951570"/>
              </p:ext>
            </p:extLst>
          </p:nvPr>
        </p:nvGraphicFramePr>
        <p:xfrm>
          <a:off x="4638675" y="4647833"/>
          <a:ext cx="898349" cy="532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06" name="Equation" r:id="rId3" imgW="406400" imgH="241300" progId="Equation.3">
                  <p:embed/>
                </p:oleObj>
              </mc:Choice>
              <mc:Fallback>
                <p:oleObj name="Equation" r:id="rId3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638675" y="4647833"/>
                        <a:ext cx="898349" cy="532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5" descr="http://alice.calvin.edu/images/AliceLeft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877" y="3237569"/>
            <a:ext cx="706694" cy="8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5061" y="3286241"/>
            <a:ext cx="573614" cy="762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30722" y="3286745"/>
            <a:ext cx="550334" cy="762213"/>
          </a:xfrm>
          <a:prstGeom prst="rect">
            <a:avLst/>
          </a:prstGeom>
        </p:spPr>
      </p:pic>
      <p:cxnSp>
        <p:nvCxnSpPr>
          <p:cNvPr id="7" name="Curved Connector 6"/>
          <p:cNvCxnSpPr/>
          <p:nvPr/>
        </p:nvCxnSpPr>
        <p:spPr>
          <a:xfrm flipV="1">
            <a:off x="1044222" y="2892778"/>
            <a:ext cx="1792111" cy="9877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/>
          <p:nvPr/>
        </p:nvCxnSpPr>
        <p:spPr>
          <a:xfrm>
            <a:off x="2836333" y="2892778"/>
            <a:ext cx="1594556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flipV="1">
            <a:off x="4430889" y="2892778"/>
            <a:ext cx="2286000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>
            <a:off x="6716889" y="2892778"/>
            <a:ext cx="889000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931333" y="2892778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162778" y="3011791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471833" y="2983568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931333" y="2470891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X</a:t>
            </a:r>
            <a:endParaRPr lang="en-US" sz="2600" dirty="0"/>
          </a:p>
        </p:txBody>
      </p:sp>
      <p:sp>
        <p:nvSpPr>
          <p:cNvPr id="28" name="TextBox 27"/>
          <p:cNvSpPr txBox="1"/>
          <p:nvPr/>
        </p:nvSpPr>
        <p:spPr>
          <a:xfrm>
            <a:off x="4102453" y="2519348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471833" y="2519348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Z</a:t>
            </a:r>
            <a:endParaRPr lang="en-US" sz="26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170583"/>
              </p:ext>
            </p:extLst>
          </p:nvPr>
        </p:nvGraphicFramePr>
        <p:xfrm>
          <a:off x="5948186" y="2253170"/>
          <a:ext cx="898349" cy="532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07" name="Equation" r:id="rId8" imgW="406400" imgH="241300" progId="Equation.3">
                  <p:embed/>
                </p:oleObj>
              </mc:Choice>
              <mc:Fallback>
                <p:oleObj name="Equation" r:id="rId8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948186" y="2253170"/>
                        <a:ext cx="898349" cy="532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ular Callout 19"/>
          <p:cNvSpPr/>
          <p:nvPr/>
        </p:nvSpPr>
        <p:spPr>
          <a:xfrm>
            <a:off x="650876" y="1748503"/>
            <a:ext cx="7717013" cy="2625942"/>
          </a:xfrm>
          <a:prstGeom prst="wedgeRectCallout">
            <a:avLst>
              <a:gd name="adj1" fmla="val -11271"/>
              <a:gd name="adj2" fmla="val 60575"/>
            </a:avLst>
          </a:prstGeom>
          <a:solidFill>
            <a:srgbClr val="F8FF8C">
              <a:alpha val="96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41563" y="2145170"/>
            <a:ext cx="739422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FF0000"/>
                </a:solidFill>
              </a:rPr>
              <a:t>Disclaimer:</a:t>
            </a:r>
            <a:r>
              <a:rPr lang="en-US" sz="2600" dirty="0" smtClean="0"/>
              <a:t> merging only works for                               </a:t>
            </a:r>
          </a:p>
          <a:p>
            <a:endParaRPr lang="en-US" sz="2600" dirty="0"/>
          </a:p>
          <a:p>
            <a:r>
              <a:rPr lang="en-US" sz="2600" dirty="0" smtClean="0"/>
              <a:t>Let’s </a:t>
            </a:r>
            <a:r>
              <a:rPr lang="en-US" sz="2600" i="1" dirty="0" smtClean="0"/>
              <a:t>cheat</a:t>
            </a:r>
            <a:r>
              <a:rPr lang="en-US" sz="2600" dirty="0" smtClean="0"/>
              <a:t> for a while and pretend it works for a single copy, and later deal with this issue </a:t>
            </a:r>
            <a:endParaRPr lang="en-US" sz="2600" dirty="0"/>
          </a:p>
        </p:txBody>
      </p:sp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79582215"/>
              </p:ext>
            </p:extLst>
          </p:nvPr>
        </p:nvGraphicFramePr>
        <p:xfrm>
          <a:off x="5761743" y="2070100"/>
          <a:ext cx="2246312" cy="644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108" name="Equation" r:id="rId9" imgW="1016000" imgH="292100" progId="Equation.3">
                  <p:embed/>
                </p:oleObj>
              </mc:Choice>
              <mc:Fallback>
                <p:oleObj name="Equation" r:id="rId9" imgW="10160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761743" y="2070100"/>
                        <a:ext cx="2246312" cy="644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89595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State Merging by Decoupling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5667" y="1402079"/>
            <a:ext cx="86783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008000"/>
                </a:solidFill>
              </a:rPr>
              <a:t>S</a:t>
            </a:r>
            <a:r>
              <a:rPr lang="en-US" sz="2600" dirty="0" smtClean="0">
                <a:solidFill>
                  <a:srgbClr val="008000"/>
                </a:solidFill>
              </a:rPr>
              <a:t>t</a:t>
            </a:r>
            <a:r>
              <a:rPr lang="en-US" sz="2600" dirty="0" smtClean="0">
                <a:solidFill>
                  <a:srgbClr val="3A793E"/>
                </a:solidFill>
              </a:rPr>
              <a:t>ate merging protocol </a:t>
            </a:r>
            <a:r>
              <a:rPr lang="en-US" sz="2600" dirty="0" smtClean="0"/>
              <a:t>works by applying a random measurement {</a:t>
            </a:r>
            <a:r>
              <a:rPr lang="en-US" sz="2600" dirty="0" err="1" smtClean="0"/>
              <a:t>P</a:t>
            </a:r>
            <a:r>
              <a:rPr lang="en-US" sz="2600" baseline="-25000" dirty="0" err="1" smtClean="0"/>
              <a:t>k</a:t>
            </a:r>
            <a:r>
              <a:rPr lang="en-US" sz="2600" dirty="0" smtClean="0"/>
              <a:t>}</a:t>
            </a:r>
            <a:r>
              <a:rPr lang="en-US" sz="2600" dirty="0"/>
              <a:t> </a:t>
            </a:r>
            <a:r>
              <a:rPr lang="en-US" sz="2600" dirty="0" smtClean="0"/>
              <a:t>to X in order to </a:t>
            </a:r>
            <a:r>
              <a:rPr lang="en-US" sz="2600" i="1" dirty="0" smtClean="0"/>
              <a:t>decouple </a:t>
            </a:r>
            <a:r>
              <a:rPr lang="en-US" sz="2600" dirty="0" smtClean="0"/>
              <a:t>it from Z:</a:t>
            </a:r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1000" dirty="0"/>
          </a:p>
          <a:p>
            <a:r>
              <a:rPr lang="en-US" sz="2600" dirty="0" smtClean="0"/>
              <a:t>   log( # of </a:t>
            </a:r>
            <a:r>
              <a:rPr lang="en-US" sz="2600" dirty="0" err="1" smtClean="0"/>
              <a:t>P</a:t>
            </a:r>
            <a:r>
              <a:rPr lang="en-US" sz="2600" baseline="-25000" dirty="0" err="1" smtClean="0"/>
              <a:t>k</a:t>
            </a:r>
            <a:r>
              <a:rPr lang="en-US" sz="2600" dirty="0" err="1" smtClean="0"/>
              <a:t>’s</a:t>
            </a:r>
            <a:r>
              <a:rPr lang="en-US" sz="2600" dirty="0" smtClean="0"/>
              <a:t> ) </a:t>
            </a:r>
          </a:p>
          <a:p>
            <a:endParaRPr lang="en-US" sz="2600" dirty="0"/>
          </a:p>
          <a:p>
            <a:r>
              <a:rPr lang="en-US" sz="2600" dirty="0" smtClean="0"/>
              <a:t>    # EPR pairs:</a:t>
            </a:r>
          </a:p>
          <a:p>
            <a:endParaRPr lang="en-US" sz="2600" dirty="0" smtClean="0"/>
          </a:p>
          <a:p>
            <a:endParaRPr lang="en-US" sz="2600" dirty="0"/>
          </a:p>
        </p:txBody>
      </p:sp>
      <p:pic>
        <p:nvPicPr>
          <p:cNvPr id="16" name="Picture 5" descr="http://alice.calvin.edu/images/Alice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33" y="5932791"/>
            <a:ext cx="706694" cy="8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5517" y="5981463"/>
            <a:ext cx="573614" cy="762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1178" y="5981967"/>
            <a:ext cx="550334" cy="762213"/>
          </a:xfrm>
          <a:prstGeom prst="rect">
            <a:avLst/>
          </a:prstGeom>
        </p:spPr>
      </p:pic>
      <p:cxnSp>
        <p:nvCxnSpPr>
          <p:cNvPr id="7" name="Curved Connector 6"/>
          <p:cNvCxnSpPr/>
          <p:nvPr/>
        </p:nvCxnSpPr>
        <p:spPr>
          <a:xfrm flipV="1">
            <a:off x="1324678" y="5588000"/>
            <a:ext cx="1792111" cy="98778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urved Connector 18"/>
          <p:cNvCxnSpPr/>
          <p:nvPr/>
        </p:nvCxnSpPr>
        <p:spPr>
          <a:xfrm>
            <a:off x="3116789" y="5588000"/>
            <a:ext cx="1594556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urved Connector 20"/>
          <p:cNvCxnSpPr/>
          <p:nvPr/>
        </p:nvCxnSpPr>
        <p:spPr>
          <a:xfrm flipV="1">
            <a:off x="4711345" y="5588000"/>
            <a:ext cx="2286000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urved Connector 22"/>
          <p:cNvCxnSpPr/>
          <p:nvPr/>
        </p:nvCxnSpPr>
        <p:spPr>
          <a:xfrm>
            <a:off x="6997345" y="5588000"/>
            <a:ext cx="889000" cy="211666"/>
          </a:xfrm>
          <a:prstGeom prst="curvedConnector3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Oval 23"/>
          <p:cNvSpPr/>
          <p:nvPr/>
        </p:nvSpPr>
        <p:spPr>
          <a:xfrm>
            <a:off x="1211789" y="5588000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4443234" y="5707013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7752289" y="5678790"/>
            <a:ext cx="268111" cy="211666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1211789" y="5166113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X</a:t>
            </a:r>
            <a:endParaRPr lang="en-US" sz="2600" dirty="0"/>
          </a:p>
        </p:txBody>
      </p:sp>
      <p:sp>
        <p:nvSpPr>
          <p:cNvPr id="28" name="TextBox 27"/>
          <p:cNvSpPr txBox="1"/>
          <p:nvPr/>
        </p:nvSpPr>
        <p:spPr>
          <a:xfrm>
            <a:off x="4382909" y="5214570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52289" y="5214570"/>
            <a:ext cx="53622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Z</a:t>
            </a:r>
            <a:endParaRPr lang="en-US" sz="2600" dirty="0"/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9204408"/>
              </p:ext>
            </p:extLst>
          </p:nvPr>
        </p:nvGraphicFramePr>
        <p:xfrm>
          <a:off x="6228642" y="4948392"/>
          <a:ext cx="898349" cy="5323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2" name="Equation" r:id="rId6" imgW="406400" imgH="241300" progId="Equation.3">
                  <p:embed/>
                </p:oleObj>
              </mc:Choice>
              <mc:Fallback>
                <p:oleObj name="Equation" r:id="rId6" imgW="406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228642" y="4948392"/>
                        <a:ext cx="898349" cy="5323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65799"/>
              </p:ext>
            </p:extLst>
          </p:nvPr>
        </p:nvGraphicFramePr>
        <p:xfrm>
          <a:off x="465667" y="2646363"/>
          <a:ext cx="482917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3" name="Equation" r:id="rId8" imgW="2184400" imgH="241300" progId="Equation.3">
                  <p:embed/>
                </p:oleObj>
              </mc:Choice>
              <mc:Fallback>
                <p:oleObj name="Equation" r:id="rId8" imgW="21844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465667" y="2646363"/>
                        <a:ext cx="4829175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4595079"/>
              </p:ext>
            </p:extLst>
          </p:nvPr>
        </p:nvGraphicFramePr>
        <p:xfrm>
          <a:off x="5852757" y="2646363"/>
          <a:ext cx="2779713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4" name="Equation" r:id="rId10" imgW="1257300" imgH="241300" progId="Equation.3">
                  <p:embed/>
                </p:oleObj>
              </mc:Choice>
              <mc:Fallback>
                <p:oleObj name="Equation" r:id="rId10" imgW="12573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5852757" y="2646363"/>
                        <a:ext cx="2779713" cy="533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90691"/>
              </p:ext>
            </p:extLst>
          </p:nvPr>
        </p:nvGraphicFramePr>
        <p:xfrm>
          <a:off x="3795975" y="4357842"/>
          <a:ext cx="3032125" cy="590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5" name="Equation" r:id="rId12" imgW="1371600" imgH="266700" progId="Equation.3">
                  <p:embed/>
                </p:oleObj>
              </mc:Choice>
              <mc:Fallback>
                <p:oleObj name="Equation" r:id="rId12" imgW="13716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3795975" y="4357842"/>
                        <a:ext cx="3032125" cy="590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" name="Object 3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9383211"/>
              </p:ext>
            </p:extLst>
          </p:nvPr>
        </p:nvGraphicFramePr>
        <p:xfrm>
          <a:off x="4202113" y="3600450"/>
          <a:ext cx="143192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6" name="Equation" r:id="rId14" imgW="647700" imgH="203200" progId="Equation.3">
                  <p:embed/>
                </p:oleObj>
              </mc:Choice>
              <mc:Fallback>
                <p:oleObj name="Equation" r:id="rId14" imgW="647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4202113" y="3600450"/>
                        <a:ext cx="1431925" cy="449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12826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What does state merging imply for correlations?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4" y="1433904"/>
            <a:ext cx="8198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pic>
        <p:nvPicPr>
          <p:cNvPr id="16" name="Picture 5" descr="http://alice.calvin.edu/images/Alice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54" y="3361248"/>
            <a:ext cx="706694" cy="8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68" y="3360744"/>
            <a:ext cx="573614" cy="762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0215" y="3361248"/>
            <a:ext cx="550334" cy="762213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5988073"/>
              </p:ext>
            </p:extLst>
          </p:nvPr>
        </p:nvGraphicFramePr>
        <p:xfrm>
          <a:off x="7474659" y="169091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095" name="Equation" r:id="rId6" imgW="419100" imgH="241300" progId="Equation.3">
                  <p:embed/>
                </p:oleObj>
              </mc:Choice>
              <mc:Fallback>
                <p:oleObj name="Equation" r:id="rId6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74659" y="169091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30"/>
          <p:cNvSpPr/>
          <p:nvPr/>
        </p:nvSpPr>
        <p:spPr>
          <a:xfrm>
            <a:off x="378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4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9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025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41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57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673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89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105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321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537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753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68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184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400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616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832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048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64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80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696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12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127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43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559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75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991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207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23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639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55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071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16200000">
            <a:off x="2072973" y="139245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629132" y="203156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706515" y="202600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ight Brace 65"/>
          <p:cNvSpPr/>
          <p:nvPr/>
        </p:nvSpPr>
        <p:spPr>
          <a:xfrm rot="5400000">
            <a:off x="873481" y="201886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5400000">
            <a:off x="2060931" y="212681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Brace 67"/>
          <p:cNvSpPr/>
          <p:nvPr/>
        </p:nvSpPr>
        <p:spPr>
          <a:xfrm rot="5400000">
            <a:off x="4835881" y="43136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003783" y="1373414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001" y="2711782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</a:t>
            </a:r>
            <a:endParaRPr lang="en-US" sz="2600" dirty="0"/>
          </a:p>
        </p:txBody>
      </p:sp>
      <p:sp>
        <p:nvSpPr>
          <p:cNvPr id="70" name="TextBox 69"/>
          <p:cNvSpPr txBox="1"/>
          <p:nvPr/>
        </p:nvSpPr>
        <p:spPr>
          <a:xfrm>
            <a:off x="1988265" y="2700728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48748" y="2692387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1501973"/>
              </p:ext>
            </p:extLst>
          </p:nvPr>
        </p:nvGraphicFramePr>
        <p:xfrm>
          <a:off x="3832582" y="4286384"/>
          <a:ext cx="470852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096" name="Equation" r:id="rId8" imgW="1460500" imgH="292100" progId="Equation.3">
                  <p:embed/>
                </p:oleObj>
              </mc:Choice>
              <mc:Fallback>
                <p:oleObj name="Equation" r:id="rId8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32582" y="4286384"/>
                        <a:ext cx="4708525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4079201"/>
              </p:ext>
            </p:extLst>
          </p:nvPr>
        </p:nvGraphicFramePr>
        <p:xfrm>
          <a:off x="780001" y="4476750"/>
          <a:ext cx="27114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097" name="Equation" r:id="rId10" imgW="952500" imgH="203200" progId="Equation.3">
                  <p:embed/>
                </p:oleObj>
              </mc:Choice>
              <mc:Fallback>
                <p:oleObj name="Equation" r:id="rId10" imgW="952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80001" y="4476750"/>
                        <a:ext cx="2711450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Rectangle 73"/>
          <p:cNvSpPr/>
          <p:nvPr/>
        </p:nvSpPr>
        <p:spPr>
          <a:xfrm>
            <a:off x="505182" y="4286401"/>
            <a:ext cx="8201377" cy="94137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/>
          </a:p>
        </p:txBody>
      </p:sp>
    </p:spTree>
    <p:extLst>
      <p:ext uri="{BB962C8B-B14F-4D97-AF65-F5344CB8AC3E}">
        <p14:creationId xmlns:p14="http://schemas.microsoft.com/office/powerpoint/2010/main" val="6975668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What does state merging imply for correlations?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4" y="1433904"/>
            <a:ext cx="8198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pic>
        <p:nvPicPr>
          <p:cNvPr id="16" name="Picture 5" descr="http://alice.calvin.edu/images/AliceLef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54" y="3361248"/>
            <a:ext cx="706694" cy="811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368" y="3360744"/>
            <a:ext cx="573614" cy="76271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0215" y="3361248"/>
            <a:ext cx="550334" cy="762213"/>
          </a:xfrm>
          <a:prstGeom prst="rect">
            <a:avLst/>
          </a:prstGeom>
        </p:spPr>
      </p:pic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53732627"/>
              </p:ext>
            </p:extLst>
          </p:nvPr>
        </p:nvGraphicFramePr>
        <p:xfrm>
          <a:off x="7474659" y="169091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199" name="Equation" r:id="rId6" imgW="419100" imgH="241300" progId="Equation.3">
                  <p:embed/>
                </p:oleObj>
              </mc:Choice>
              <mc:Fallback>
                <p:oleObj name="Equation" r:id="rId6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474659" y="169091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30"/>
          <p:cNvSpPr/>
          <p:nvPr/>
        </p:nvSpPr>
        <p:spPr>
          <a:xfrm>
            <a:off x="378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4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9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025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41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57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673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89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105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321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537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753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68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184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400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616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832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048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64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80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696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12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127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43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559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75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991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207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23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639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55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071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16200000">
            <a:off x="2072973" y="139245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629132" y="203156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706515" y="202600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ight Brace 65"/>
          <p:cNvSpPr/>
          <p:nvPr/>
        </p:nvSpPr>
        <p:spPr>
          <a:xfrm rot="5400000">
            <a:off x="873481" y="201886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5400000">
            <a:off x="2060931" y="212681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Brace 67"/>
          <p:cNvSpPr/>
          <p:nvPr/>
        </p:nvSpPr>
        <p:spPr>
          <a:xfrm rot="5400000">
            <a:off x="4835881" y="43136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003783" y="1373414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001" y="2711782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</a:t>
            </a:r>
            <a:endParaRPr lang="en-US" sz="2600" dirty="0"/>
          </a:p>
        </p:txBody>
      </p:sp>
      <p:sp>
        <p:nvSpPr>
          <p:cNvPr id="70" name="TextBox 69"/>
          <p:cNvSpPr txBox="1"/>
          <p:nvPr/>
        </p:nvSpPr>
        <p:spPr>
          <a:xfrm>
            <a:off x="1988265" y="2700728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48748" y="2692387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  <p:sp>
        <p:nvSpPr>
          <p:cNvPr id="6" name="TextBox 5"/>
          <p:cNvSpPr txBox="1"/>
          <p:nvPr/>
        </p:nvSpPr>
        <p:spPr>
          <a:xfrm>
            <a:off x="381005" y="5591359"/>
            <a:ext cx="38833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      S(C) – S(AC) &gt; 0   </a:t>
            </a:r>
          </a:p>
          <a:p>
            <a:r>
              <a:rPr lang="en-US" sz="2200" dirty="0" smtClean="0"/>
              <a:t>(EPR pair distillation possible</a:t>
            </a:r>
          </a:p>
          <a:p>
            <a:r>
              <a:rPr lang="en-US" sz="2200" dirty="0"/>
              <a:t> </a:t>
            </a:r>
            <a:r>
              <a:rPr lang="en-US" sz="2200" dirty="0" smtClean="0"/>
              <a:t>by random measurement)</a:t>
            </a:r>
            <a:endParaRPr lang="en-US" sz="2200" dirty="0"/>
          </a:p>
        </p:txBody>
      </p:sp>
      <p:sp>
        <p:nvSpPr>
          <p:cNvPr id="9" name="Up-Down Arrow 8"/>
          <p:cNvSpPr/>
          <p:nvPr/>
        </p:nvSpPr>
        <p:spPr>
          <a:xfrm>
            <a:off x="1584681" y="5118298"/>
            <a:ext cx="88901" cy="47306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Up-Down Arrow 74"/>
          <p:cNvSpPr/>
          <p:nvPr/>
        </p:nvSpPr>
        <p:spPr>
          <a:xfrm>
            <a:off x="7363183" y="5019520"/>
            <a:ext cx="88901" cy="473061"/>
          </a:xfrm>
          <a:prstGeom prst="up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5686782" y="5652914"/>
            <a:ext cx="34011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smtClean="0"/>
              <a:t>Prob. of getting one of the 2</a:t>
            </a:r>
            <a:r>
              <a:rPr lang="en-US" sz="2200" baseline="30000" dirty="0" smtClean="0"/>
              <a:t>I(A:B)</a:t>
            </a:r>
            <a:r>
              <a:rPr lang="en-US" sz="2200" dirty="0" smtClean="0"/>
              <a:t> outcomes in random measurement </a:t>
            </a:r>
            <a:endParaRPr lang="en-US" sz="2200" dirty="0"/>
          </a:p>
        </p:txBody>
      </p:sp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7745375"/>
              </p:ext>
            </p:extLst>
          </p:nvPr>
        </p:nvGraphicFramePr>
        <p:xfrm>
          <a:off x="3832582" y="4286384"/>
          <a:ext cx="470852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200" name="Equation" r:id="rId8" imgW="1460500" imgH="292100" progId="Equation.3">
                  <p:embed/>
                </p:oleObj>
              </mc:Choice>
              <mc:Fallback>
                <p:oleObj name="Equation" r:id="rId8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832582" y="4286384"/>
                        <a:ext cx="4708525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542263"/>
              </p:ext>
            </p:extLst>
          </p:nvPr>
        </p:nvGraphicFramePr>
        <p:xfrm>
          <a:off x="780001" y="4476750"/>
          <a:ext cx="27114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201" name="Equation" r:id="rId10" imgW="952500" imgH="203200" progId="Equation.3">
                  <p:embed/>
                </p:oleObj>
              </mc:Choice>
              <mc:Fallback>
                <p:oleObj name="Equation" r:id="rId10" imgW="952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80001" y="4476750"/>
                        <a:ext cx="2711450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4" name="Rectangle 73"/>
          <p:cNvSpPr/>
          <p:nvPr/>
        </p:nvSpPr>
        <p:spPr>
          <a:xfrm>
            <a:off x="505182" y="4286401"/>
            <a:ext cx="8201377" cy="941371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/>
          </a:p>
        </p:txBody>
      </p:sp>
    </p:spTree>
    <p:extLst>
      <p:ext uri="{BB962C8B-B14F-4D97-AF65-F5344CB8AC3E}">
        <p14:creationId xmlns:p14="http://schemas.microsoft.com/office/powerpoint/2010/main" val="2381350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Area Law from </a:t>
            </a:r>
            <a:r>
              <a:rPr lang="en-GB" sz="4600" b="1" dirty="0" err="1" smtClean="0">
                <a:solidFill>
                  <a:srgbClr val="3366FF"/>
                </a:solidFill>
                <a:latin typeface="Calibri"/>
                <a:cs typeface="Calibri"/>
              </a:rPr>
              <a:t>Subvolume</a:t>
            </a:r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 Law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4" y="1433904"/>
            <a:ext cx="8198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21607862"/>
              </p:ext>
            </p:extLst>
          </p:nvPr>
        </p:nvGraphicFramePr>
        <p:xfrm>
          <a:off x="7474659" y="169091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17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74659" y="169091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30"/>
          <p:cNvSpPr/>
          <p:nvPr/>
        </p:nvSpPr>
        <p:spPr>
          <a:xfrm>
            <a:off x="378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4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9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025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41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57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673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89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105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321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537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753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68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184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400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616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832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048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64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80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696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12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127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43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559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75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991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207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23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639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55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071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16200000">
            <a:off x="2072973" y="139245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629132" y="203156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706515" y="202600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ight Brace 65"/>
          <p:cNvSpPr/>
          <p:nvPr/>
        </p:nvSpPr>
        <p:spPr>
          <a:xfrm rot="5400000">
            <a:off x="873481" y="201886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5400000">
            <a:off x="2060931" y="212681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Brace 67"/>
          <p:cNvSpPr/>
          <p:nvPr/>
        </p:nvSpPr>
        <p:spPr>
          <a:xfrm rot="5400000">
            <a:off x="4835881" y="43136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003783" y="1373414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001" y="2711782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</a:t>
            </a:r>
            <a:endParaRPr lang="en-US" sz="2600" dirty="0"/>
          </a:p>
        </p:txBody>
      </p:sp>
      <p:sp>
        <p:nvSpPr>
          <p:cNvPr id="70" name="TextBox 69"/>
          <p:cNvSpPr txBox="1"/>
          <p:nvPr/>
        </p:nvSpPr>
        <p:spPr>
          <a:xfrm>
            <a:off x="1988265" y="2700728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48748" y="2692387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76584552"/>
              </p:ext>
            </p:extLst>
          </p:nvPr>
        </p:nvGraphicFramePr>
        <p:xfrm>
          <a:off x="3782132" y="3184830"/>
          <a:ext cx="4708525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18" name="Equation" r:id="rId5" imgW="1460500" imgH="292100" progId="Equation.3">
                  <p:embed/>
                </p:oleObj>
              </mc:Choice>
              <mc:Fallback>
                <p:oleObj name="Equation" r:id="rId5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782132" y="3184830"/>
                        <a:ext cx="4708525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7839375"/>
              </p:ext>
            </p:extLst>
          </p:nvPr>
        </p:nvGraphicFramePr>
        <p:xfrm>
          <a:off x="729551" y="3376746"/>
          <a:ext cx="271145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2219" name="Equation" r:id="rId7" imgW="952500" imgH="203200" progId="Equation.3">
                  <p:embed/>
                </p:oleObj>
              </mc:Choice>
              <mc:Fallback>
                <p:oleObj name="Equation" r:id="rId7" imgW="9525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29551" y="3376746"/>
                        <a:ext cx="2711450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562642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Area Law from </a:t>
            </a:r>
            <a:r>
              <a:rPr lang="en-GB" sz="4600" b="1" dirty="0" err="1" smtClean="0">
                <a:solidFill>
                  <a:srgbClr val="3366FF"/>
                </a:solidFill>
                <a:latin typeface="Calibri"/>
                <a:cs typeface="Calibri"/>
              </a:rPr>
              <a:t>Subvolume</a:t>
            </a:r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 Law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4" y="1433904"/>
            <a:ext cx="8198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0173101"/>
              </p:ext>
            </p:extLst>
          </p:nvPr>
        </p:nvGraphicFramePr>
        <p:xfrm>
          <a:off x="7474659" y="169091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241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74659" y="169091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30"/>
          <p:cNvSpPr/>
          <p:nvPr/>
        </p:nvSpPr>
        <p:spPr>
          <a:xfrm>
            <a:off x="378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4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9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025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41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57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673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89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105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321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537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753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68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184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400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616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832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048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64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80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696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12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127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43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559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75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991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207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23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639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55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071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16200000">
            <a:off x="2072973" y="139245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629132" y="203156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706515" y="202600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ight Brace 65"/>
          <p:cNvSpPr/>
          <p:nvPr/>
        </p:nvSpPr>
        <p:spPr>
          <a:xfrm rot="5400000">
            <a:off x="873481" y="201886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5400000">
            <a:off x="2060931" y="212681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Brace 67"/>
          <p:cNvSpPr/>
          <p:nvPr/>
        </p:nvSpPr>
        <p:spPr>
          <a:xfrm rot="5400000">
            <a:off x="4835881" y="43136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003783" y="1373414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001" y="2711782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</a:t>
            </a:r>
            <a:endParaRPr lang="en-US" sz="2600" dirty="0"/>
          </a:p>
        </p:txBody>
      </p:sp>
      <p:sp>
        <p:nvSpPr>
          <p:cNvPr id="70" name="TextBox 69"/>
          <p:cNvSpPr txBox="1"/>
          <p:nvPr/>
        </p:nvSpPr>
        <p:spPr>
          <a:xfrm>
            <a:off x="1988265" y="2700728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48748" y="2692387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  <p:graphicFrame>
        <p:nvGraphicFramePr>
          <p:cNvPr id="72" name="Object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8255917"/>
              </p:ext>
            </p:extLst>
          </p:nvPr>
        </p:nvGraphicFramePr>
        <p:xfrm>
          <a:off x="3819886" y="3184830"/>
          <a:ext cx="470693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242" name="Equation" r:id="rId5" imgW="1460500" imgH="292100" progId="Equation.3">
                  <p:embed/>
                </p:oleObj>
              </mc:Choice>
              <mc:Fallback>
                <p:oleObj name="Equation" r:id="rId5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9886" y="3184830"/>
                        <a:ext cx="4706938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0359028"/>
              </p:ext>
            </p:extLst>
          </p:nvPr>
        </p:nvGraphicFramePr>
        <p:xfrm>
          <a:off x="604838" y="3257727"/>
          <a:ext cx="285432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243" name="Equation" r:id="rId7" imgW="1003300" imgH="228600" progId="Equation.3">
                  <p:embed/>
                </p:oleObj>
              </mc:Choice>
              <mc:Fallback>
                <p:oleObj name="Equation" r:id="rId7" imgW="1003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04838" y="3257727"/>
                        <a:ext cx="2854325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92933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Area Law from </a:t>
            </a:r>
            <a:r>
              <a:rPr lang="en-GB" sz="4600" b="1" dirty="0" err="1" smtClean="0">
                <a:solidFill>
                  <a:srgbClr val="3366FF"/>
                </a:solidFill>
                <a:latin typeface="Calibri"/>
                <a:cs typeface="Calibri"/>
              </a:rPr>
              <a:t>Subvolume</a:t>
            </a:r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 Law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4" y="1433904"/>
            <a:ext cx="8198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256263"/>
              </p:ext>
            </p:extLst>
          </p:nvPr>
        </p:nvGraphicFramePr>
        <p:xfrm>
          <a:off x="7474659" y="169091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374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74659" y="169091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30"/>
          <p:cNvSpPr/>
          <p:nvPr/>
        </p:nvSpPr>
        <p:spPr>
          <a:xfrm>
            <a:off x="378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4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9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025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41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57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673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89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105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321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537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753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68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184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400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616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832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048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64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80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696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12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127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43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559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75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991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207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23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639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55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071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16200000">
            <a:off x="2072973" y="139245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629132" y="203156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706515" y="202600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ight Brace 65"/>
          <p:cNvSpPr/>
          <p:nvPr/>
        </p:nvSpPr>
        <p:spPr>
          <a:xfrm rot="5400000">
            <a:off x="873481" y="201886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5400000">
            <a:off x="2060931" y="212681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Brace 67"/>
          <p:cNvSpPr/>
          <p:nvPr/>
        </p:nvSpPr>
        <p:spPr>
          <a:xfrm rot="5400000">
            <a:off x="4835881" y="43136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003783" y="1373414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001" y="2711782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</a:t>
            </a:r>
            <a:endParaRPr lang="en-US" sz="2600" dirty="0"/>
          </a:p>
        </p:txBody>
      </p:sp>
      <p:sp>
        <p:nvSpPr>
          <p:cNvPr id="70" name="TextBox 69"/>
          <p:cNvSpPr txBox="1"/>
          <p:nvPr/>
        </p:nvSpPr>
        <p:spPr>
          <a:xfrm>
            <a:off x="1988265" y="2700728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48748" y="2692387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376774" y="3921813"/>
            <a:ext cx="86684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Suppose </a:t>
            </a:r>
            <a:r>
              <a:rPr lang="en-US" sz="2600" b="1" dirty="0" smtClean="0">
                <a:solidFill>
                  <a:srgbClr val="EB0000"/>
                </a:solidFill>
              </a:rPr>
              <a:t>S(B) &lt; l/(4ξ)</a:t>
            </a:r>
            <a:r>
              <a:rPr lang="en-US" sz="2600" dirty="0" smtClean="0"/>
              <a:t>, with l &gt;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. Since </a:t>
            </a:r>
            <a:r>
              <a:rPr lang="en-US" sz="2600" b="1" dirty="0" smtClean="0">
                <a:solidFill>
                  <a:srgbClr val="EB0000"/>
                </a:solidFill>
              </a:rPr>
              <a:t>I(A:B) &lt; 2S(B</a:t>
            </a:r>
            <a:r>
              <a:rPr lang="en-US" sz="2600" b="1" dirty="0">
                <a:solidFill>
                  <a:srgbClr val="EB0000"/>
                </a:solidFill>
              </a:rPr>
              <a:t>) &lt; </a:t>
            </a:r>
            <a:r>
              <a:rPr lang="en-US" sz="2600" b="1" dirty="0" smtClean="0">
                <a:solidFill>
                  <a:srgbClr val="EB0000"/>
                </a:solidFill>
              </a:rPr>
              <a:t>l</a:t>
            </a:r>
            <a:r>
              <a:rPr lang="en-US" sz="2600" b="1" dirty="0">
                <a:solidFill>
                  <a:srgbClr val="EB0000"/>
                </a:solidFill>
              </a:rPr>
              <a:t>/</a:t>
            </a:r>
            <a:r>
              <a:rPr lang="en-US" sz="2600" b="1" dirty="0" smtClean="0">
                <a:solidFill>
                  <a:srgbClr val="EB0000"/>
                </a:solidFill>
              </a:rPr>
              <a:t>(2ξ</a:t>
            </a:r>
            <a:r>
              <a:rPr lang="en-US" sz="2600" b="1" dirty="0">
                <a:solidFill>
                  <a:srgbClr val="EB0000"/>
                </a:solidFill>
              </a:rPr>
              <a:t>)</a:t>
            </a:r>
            <a:r>
              <a:rPr lang="en-US" sz="2600" dirty="0" smtClean="0"/>
              <a:t>, if </a:t>
            </a:r>
          </a:p>
          <a:p>
            <a:endParaRPr lang="en-US" sz="500" dirty="0" smtClean="0"/>
          </a:p>
          <a:p>
            <a:r>
              <a:rPr lang="en-US" sz="2600" dirty="0" smtClean="0"/>
              <a:t>state              has </a:t>
            </a:r>
            <a:r>
              <a:rPr lang="en-US" sz="2600" b="1" dirty="0" smtClean="0">
                <a:solidFill>
                  <a:srgbClr val="EB0000"/>
                </a:solidFill>
              </a:rPr>
              <a:t>(</a:t>
            </a:r>
            <a:r>
              <a:rPr lang="en-US" sz="2600" b="1" dirty="0" err="1" smtClean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,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)</a:t>
            </a:r>
            <a:r>
              <a:rPr lang="en-US" sz="2600" dirty="0" smtClean="0"/>
              <a:t>-EDC then </a:t>
            </a:r>
            <a:r>
              <a:rPr lang="en-US" sz="2600" b="1" dirty="0" err="1" smtClean="0">
                <a:solidFill>
                  <a:srgbClr val="FF0000"/>
                </a:solidFill>
              </a:rPr>
              <a:t>Cor</a:t>
            </a:r>
            <a:r>
              <a:rPr lang="en-US" sz="2600" b="1" dirty="0" smtClean="0">
                <a:solidFill>
                  <a:srgbClr val="FF0000"/>
                </a:solidFill>
              </a:rPr>
              <a:t>(A:C) &lt;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-l/</a:t>
            </a:r>
            <a:r>
              <a:rPr lang="en-US" sz="2600" b="1" baseline="30000" dirty="0" err="1" smtClean="0">
                <a:solidFill>
                  <a:srgbClr val="FF0000"/>
                </a:solidFill>
              </a:rPr>
              <a:t>ξ</a:t>
            </a:r>
            <a:r>
              <a:rPr lang="en-US" sz="2600" b="1" dirty="0" smtClean="0">
                <a:solidFill>
                  <a:srgbClr val="FF0000"/>
                </a:solidFill>
              </a:rPr>
              <a:t> &lt;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-I(A:B)</a:t>
            </a:r>
          </a:p>
          <a:p>
            <a:endParaRPr lang="en-US" sz="1500" dirty="0" smtClean="0"/>
          </a:p>
          <a:p>
            <a:r>
              <a:rPr lang="en-US" sz="2600" dirty="0" smtClean="0"/>
              <a:t>            Thus:  </a:t>
            </a:r>
            <a:r>
              <a:rPr lang="en-US" sz="2600" b="1" dirty="0" smtClean="0">
                <a:solidFill>
                  <a:srgbClr val="FF0000"/>
                </a:solidFill>
              </a:rPr>
              <a:t>S(C) &lt; S(B)    </a:t>
            </a:r>
            <a:r>
              <a:rPr lang="en-US" sz="2600" dirty="0" smtClean="0"/>
              <a:t>:   </a:t>
            </a:r>
            <a:r>
              <a:rPr lang="en-US" sz="2600" b="1" dirty="0" smtClean="0">
                <a:solidFill>
                  <a:srgbClr val="008000"/>
                </a:solidFill>
              </a:rPr>
              <a:t>Area Law for C!</a:t>
            </a:r>
            <a:endParaRPr lang="en-US" sz="2600" b="1" dirty="0">
              <a:solidFill>
                <a:srgbClr val="008000"/>
              </a:solidFill>
            </a:endParaRPr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04446096"/>
              </p:ext>
            </p:extLst>
          </p:nvPr>
        </p:nvGraphicFramePr>
        <p:xfrm>
          <a:off x="1241782" y="4443322"/>
          <a:ext cx="889000" cy="510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375" name="Equation" r:id="rId5" imgW="419100" imgH="241300" progId="Equation.3">
                  <p:embed/>
                </p:oleObj>
              </mc:Choice>
              <mc:Fallback>
                <p:oleObj name="Equation" r:id="rId5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1782" y="4443322"/>
                        <a:ext cx="889000" cy="510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5647859"/>
              </p:ext>
            </p:extLst>
          </p:nvPr>
        </p:nvGraphicFramePr>
        <p:xfrm>
          <a:off x="3819886" y="3184830"/>
          <a:ext cx="470693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376" name="Equation" r:id="rId6" imgW="1460500" imgH="292100" progId="Equation.3">
                  <p:embed/>
                </p:oleObj>
              </mc:Choice>
              <mc:Fallback>
                <p:oleObj name="Equation" r:id="rId6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19886" y="3184830"/>
                        <a:ext cx="4706938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455422"/>
              </p:ext>
            </p:extLst>
          </p:nvPr>
        </p:nvGraphicFramePr>
        <p:xfrm>
          <a:off x="604838" y="3271838"/>
          <a:ext cx="285432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4377" name="Equation" r:id="rId8" imgW="1003300" imgH="228600" progId="Equation.3">
                  <p:embed/>
                </p:oleObj>
              </mc:Choice>
              <mc:Fallback>
                <p:oleObj name="Equation" r:id="rId8" imgW="1003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838" y="3271838"/>
                        <a:ext cx="2854325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21992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Area Law from </a:t>
            </a:r>
            <a:r>
              <a:rPr lang="en-GB" sz="4600" b="1" dirty="0" err="1" smtClean="0">
                <a:solidFill>
                  <a:srgbClr val="3366FF"/>
                </a:solidFill>
                <a:latin typeface="Calibri"/>
                <a:cs typeface="Calibri"/>
              </a:rPr>
              <a:t>Subvolume</a:t>
            </a:r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 Law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1004" y="1433904"/>
            <a:ext cx="8198555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 smtClean="0"/>
          </a:p>
          <a:p>
            <a:endParaRPr lang="en-US" sz="2600" dirty="0"/>
          </a:p>
          <a:p>
            <a:endParaRPr lang="en-US" sz="2600" dirty="0" smtClean="0"/>
          </a:p>
          <a:p>
            <a:endParaRPr lang="en-US" sz="26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33191977"/>
              </p:ext>
            </p:extLst>
          </p:nvPr>
        </p:nvGraphicFramePr>
        <p:xfrm>
          <a:off x="7474659" y="1690914"/>
          <a:ext cx="1104900" cy="63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2" name="Equation" r:id="rId3" imgW="419100" imgH="241300" progId="Equation.3">
                  <p:embed/>
                </p:oleObj>
              </mc:Choice>
              <mc:Fallback>
                <p:oleObj name="Equation" r:id="rId3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74659" y="1690914"/>
                        <a:ext cx="1104900" cy="635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Oval 30"/>
          <p:cNvSpPr/>
          <p:nvPr/>
        </p:nvSpPr>
        <p:spPr>
          <a:xfrm>
            <a:off x="378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594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809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/>
          <p:cNvSpPr/>
          <p:nvPr/>
        </p:nvSpPr>
        <p:spPr>
          <a:xfrm>
            <a:off x="1025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/>
          <p:cNvSpPr/>
          <p:nvPr/>
        </p:nvSpPr>
        <p:spPr>
          <a:xfrm>
            <a:off x="1241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1457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1673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1889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2105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2321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/>
          <p:cNvSpPr/>
          <p:nvPr/>
        </p:nvSpPr>
        <p:spPr>
          <a:xfrm>
            <a:off x="2537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/>
          <p:cNvSpPr/>
          <p:nvPr/>
        </p:nvSpPr>
        <p:spPr>
          <a:xfrm>
            <a:off x="2753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/>
          <p:cNvSpPr/>
          <p:nvPr/>
        </p:nvSpPr>
        <p:spPr>
          <a:xfrm>
            <a:off x="2968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/>
          <p:cNvSpPr/>
          <p:nvPr/>
        </p:nvSpPr>
        <p:spPr>
          <a:xfrm>
            <a:off x="3184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/>
          <p:cNvSpPr/>
          <p:nvPr/>
        </p:nvSpPr>
        <p:spPr>
          <a:xfrm>
            <a:off x="3400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/>
          <p:cNvSpPr/>
          <p:nvPr/>
        </p:nvSpPr>
        <p:spPr>
          <a:xfrm>
            <a:off x="3616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/>
          <p:cNvSpPr/>
          <p:nvPr/>
        </p:nvSpPr>
        <p:spPr>
          <a:xfrm>
            <a:off x="3832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/>
          <p:cNvSpPr/>
          <p:nvPr/>
        </p:nvSpPr>
        <p:spPr>
          <a:xfrm>
            <a:off x="4048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/>
          <p:cNvSpPr/>
          <p:nvPr/>
        </p:nvSpPr>
        <p:spPr>
          <a:xfrm>
            <a:off x="4264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/>
          <p:cNvSpPr/>
          <p:nvPr/>
        </p:nvSpPr>
        <p:spPr>
          <a:xfrm>
            <a:off x="4480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/>
          <p:cNvSpPr/>
          <p:nvPr/>
        </p:nvSpPr>
        <p:spPr>
          <a:xfrm>
            <a:off x="4696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/>
          <p:cNvSpPr/>
          <p:nvPr/>
        </p:nvSpPr>
        <p:spPr>
          <a:xfrm>
            <a:off x="4912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/>
          <p:cNvSpPr/>
          <p:nvPr/>
        </p:nvSpPr>
        <p:spPr>
          <a:xfrm>
            <a:off x="51279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/>
          <p:cNvSpPr/>
          <p:nvPr/>
        </p:nvSpPr>
        <p:spPr>
          <a:xfrm>
            <a:off x="53438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Oval 54"/>
          <p:cNvSpPr/>
          <p:nvPr/>
        </p:nvSpPr>
        <p:spPr>
          <a:xfrm>
            <a:off x="55597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/>
          <p:cNvSpPr/>
          <p:nvPr/>
        </p:nvSpPr>
        <p:spPr>
          <a:xfrm>
            <a:off x="57756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/>
          <p:cNvSpPr/>
          <p:nvPr/>
        </p:nvSpPr>
        <p:spPr>
          <a:xfrm>
            <a:off x="59915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/>
          <p:nvPr/>
        </p:nvSpPr>
        <p:spPr>
          <a:xfrm>
            <a:off x="62074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/>
          <p:nvPr/>
        </p:nvSpPr>
        <p:spPr>
          <a:xfrm>
            <a:off x="64233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/>
          <p:nvPr/>
        </p:nvSpPr>
        <p:spPr>
          <a:xfrm>
            <a:off x="66392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/>
          <p:nvPr/>
        </p:nvSpPr>
        <p:spPr>
          <a:xfrm>
            <a:off x="68551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7071082" y="2114112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ight Brace 62"/>
          <p:cNvSpPr/>
          <p:nvPr/>
        </p:nvSpPr>
        <p:spPr>
          <a:xfrm rot="16200000">
            <a:off x="2072973" y="1392459"/>
            <a:ext cx="189708" cy="107738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4" name="Straight Connector 63"/>
          <p:cNvCxnSpPr/>
          <p:nvPr/>
        </p:nvCxnSpPr>
        <p:spPr>
          <a:xfrm>
            <a:off x="1629132" y="2031562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2706515" y="2026005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ight Brace 65"/>
          <p:cNvSpPr/>
          <p:nvPr/>
        </p:nvSpPr>
        <p:spPr>
          <a:xfrm rot="5400000">
            <a:off x="873481" y="201886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ight Brace 66"/>
          <p:cNvSpPr/>
          <p:nvPr/>
        </p:nvSpPr>
        <p:spPr>
          <a:xfrm rot="5400000">
            <a:off x="2060931" y="2126813"/>
            <a:ext cx="215900" cy="990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ight Brace 67"/>
          <p:cNvSpPr/>
          <p:nvPr/>
        </p:nvSpPr>
        <p:spPr>
          <a:xfrm rot="5400000">
            <a:off x="4835881" y="431362"/>
            <a:ext cx="215900" cy="4381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TextBox 68"/>
          <p:cNvSpPr txBox="1"/>
          <p:nvPr/>
        </p:nvSpPr>
        <p:spPr>
          <a:xfrm>
            <a:off x="2003783" y="1373414"/>
            <a:ext cx="300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0001" y="2711782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A</a:t>
            </a:r>
            <a:endParaRPr lang="en-US" sz="2600" dirty="0"/>
          </a:p>
        </p:txBody>
      </p:sp>
      <p:sp>
        <p:nvSpPr>
          <p:cNvPr id="70" name="TextBox 69"/>
          <p:cNvSpPr txBox="1"/>
          <p:nvPr/>
        </p:nvSpPr>
        <p:spPr>
          <a:xfrm>
            <a:off x="1988265" y="2700728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/>
              <a:t>B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748748" y="2692387"/>
            <a:ext cx="80962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C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376774" y="3921813"/>
            <a:ext cx="8668448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Suppose </a:t>
            </a:r>
            <a:r>
              <a:rPr lang="en-US" sz="2600" b="1" dirty="0" smtClean="0">
                <a:solidFill>
                  <a:srgbClr val="EB0000"/>
                </a:solidFill>
              </a:rPr>
              <a:t>S(B) &lt; l/(4ξ)</a:t>
            </a:r>
            <a:r>
              <a:rPr lang="en-US" sz="2600" dirty="0" smtClean="0"/>
              <a:t>, with l &gt; l</a:t>
            </a:r>
            <a:r>
              <a:rPr lang="en-US" sz="2600" baseline="-25000" dirty="0" smtClean="0"/>
              <a:t>0</a:t>
            </a:r>
            <a:r>
              <a:rPr lang="en-US" sz="2600" dirty="0" smtClean="0"/>
              <a:t>. Since </a:t>
            </a:r>
            <a:r>
              <a:rPr lang="en-US" sz="2600" b="1" dirty="0" smtClean="0">
                <a:solidFill>
                  <a:srgbClr val="EB0000"/>
                </a:solidFill>
              </a:rPr>
              <a:t>I(A:B) &lt; 2S(B</a:t>
            </a:r>
            <a:r>
              <a:rPr lang="en-US" sz="2600" b="1" dirty="0">
                <a:solidFill>
                  <a:srgbClr val="EB0000"/>
                </a:solidFill>
              </a:rPr>
              <a:t>) &lt; </a:t>
            </a:r>
            <a:r>
              <a:rPr lang="en-US" sz="2600" b="1" dirty="0" smtClean="0">
                <a:solidFill>
                  <a:srgbClr val="EB0000"/>
                </a:solidFill>
              </a:rPr>
              <a:t>l</a:t>
            </a:r>
            <a:r>
              <a:rPr lang="en-US" sz="2600" b="1" dirty="0">
                <a:solidFill>
                  <a:srgbClr val="EB0000"/>
                </a:solidFill>
              </a:rPr>
              <a:t>/</a:t>
            </a:r>
            <a:r>
              <a:rPr lang="en-US" sz="2600" b="1" dirty="0" smtClean="0">
                <a:solidFill>
                  <a:srgbClr val="EB0000"/>
                </a:solidFill>
              </a:rPr>
              <a:t>(2ξ</a:t>
            </a:r>
            <a:r>
              <a:rPr lang="en-US" sz="2600" b="1" dirty="0">
                <a:solidFill>
                  <a:srgbClr val="EB0000"/>
                </a:solidFill>
              </a:rPr>
              <a:t>)</a:t>
            </a:r>
            <a:r>
              <a:rPr lang="en-US" sz="2600" dirty="0" smtClean="0"/>
              <a:t>, if </a:t>
            </a:r>
          </a:p>
          <a:p>
            <a:endParaRPr lang="en-US" sz="500" dirty="0" smtClean="0"/>
          </a:p>
          <a:p>
            <a:r>
              <a:rPr lang="en-US" sz="2600" dirty="0" smtClean="0"/>
              <a:t>state              has </a:t>
            </a:r>
            <a:r>
              <a:rPr lang="en-US" sz="2600" b="1" dirty="0" smtClean="0">
                <a:solidFill>
                  <a:srgbClr val="EB0000"/>
                </a:solidFill>
              </a:rPr>
              <a:t>(</a:t>
            </a:r>
            <a:r>
              <a:rPr lang="en-US" sz="2600" b="1" dirty="0" err="1" smtClean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,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)</a:t>
            </a:r>
            <a:r>
              <a:rPr lang="en-US" sz="2600" dirty="0" smtClean="0"/>
              <a:t>-EDC then </a:t>
            </a:r>
            <a:r>
              <a:rPr lang="en-US" sz="2600" b="1" dirty="0" err="1" smtClean="0">
                <a:solidFill>
                  <a:srgbClr val="FF0000"/>
                </a:solidFill>
              </a:rPr>
              <a:t>Cor</a:t>
            </a:r>
            <a:r>
              <a:rPr lang="en-US" sz="2600" b="1" dirty="0" smtClean="0">
                <a:solidFill>
                  <a:srgbClr val="FF0000"/>
                </a:solidFill>
              </a:rPr>
              <a:t>(A:C) &lt;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-l/</a:t>
            </a:r>
            <a:r>
              <a:rPr lang="en-US" sz="2600" b="1" baseline="30000" dirty="0" err="1" smtClean="0">
                <a:solidFill>
                  <a:srgbClr val="FF0000"/>
                </a:solidFill>
              </a:rPr>
              <a:t>ξ</a:t>
            </a:r>
            <a:r>
              <a:rPr lang="en-US" sz="2600" b="1" dirty="0" smtClean="0">
                <a:solidFill>
                  <a:srgbClr val="FF0000"/>
                </a:solidFill>
              </a:rPr>
              <a:t> &lt; 2</a:t>
            </a:r>
            <a:r>
              <a:rPr lang="en-US" sz="2600" b="1" baseline="30000" dirty="0" smtClean="0">
                <a:solidFill>
                  <a:srgbClr val="FF0000"/>
                </a:solidFill>
              </a:rPr>
              <a:t>-I(A:B)</a:t>
            </a:r>
          </a:p>
          <a:p>
            <a:endParaRPr lang="en-US" sz="1500" dirty="0" smtClean="0"/>
          </a:p>
          <a:p>
            <a:r>
              <a:rPr lang="en-US" sz="2600" dirty="0" smtClean="0"/>
              <a:t>            Thus:  </a:t>
            </a:r>
            <a:r>
              <a:rPr lang="en-US" sz="2600" b="1" dirty="0" smtClean="0">
                <a:solidFill>
                  <a:srgbClr val="FF0000"/>
                </a:solidFill>
              </a:rPr>
              <a:t>S(C) &lt; S(B)    </a:t>
            </a:r>
            <a:r>
              <a:rPr lang="en-US" sz="2600" dirty="0" smtClean="0"/>
              <a:t>:   </a:t>
            </a:r>
            <a:r>
              <a:rPr lang="en-US" sz="2600" b="1" dirty="0" smtClean="0">
                <a:solidFill>
                  <a:srgbClr val="008000"/>
                </a:solidFill>
              </a:rPr>
              <a:t>Area Law for C!</a:t>
            </a:r>
            <a:endParaRPr lang="en-US" sz="2600" b="1" dirty="0">
              <a:solidFill>
                <a:srgbClr val="008000"/>
              </a:solidFill>
            </a:endParaRPr>
          </a:p>
        </p:txBody>
      </p:sp>
      <p:graphicFrame>
        <p:nvGraphicFramePr>
          <p:cNvPr id="74" name="Object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204729"/>
              </p:ext>
            </p:extLst>
          </p:nvPr>
        </p:nvGraphicFramePr>
        <p:xfrm>
          <a:off x="1241782" y="4443322"/>
          <a:ext cx="889000" cy="5109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3" name="Equation" r:id="rId5" imgW="419100" imgH="241300" progId="Equation.3">
                  <p:embed/>
                </p:oleObj>
              </mc:Choice>
              <mc:Fallback>
                <p:oleObj name="Equation" r:id="rId5" imgW="4191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41782" y="4443322"/>
                        <a:ext cx="889000" cy="5109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" name="Object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1394595"/>
              </p:ext>
            </p:extLst>
          </p:nvPr>
        </p:nvGraphicFramePr>
        <p:xfrm>
          <a:off x="3819886" y="3184830"/>
          <a:ext cx="4706938" cy="941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4" name="Equation" r:id="rId6" imgW="1460500" imgH="292100" progId="Equation.3">
                  <p:embed/>
                </p:oleObj>
              </mc:Choice>
              <mc:Fallback>
                <p:oleObj name="Equation" r:id="rId6" imgW="1460500" imgH="2921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819886" y="3184830"/>
                        <a:ext cx="4706938" cy="941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24064"/>
              </p:ext>
            </p:extLst>
          </p:nvPr>
        </p:nvGraphicFramePr>
        <p:xfrm>
          <a:off x="604838" y="3271838"/>
          <a:ext cx="2854325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715" name="Equation" r:id="rId8" imgW="1003300" imgH="228600" progId="Equation.3">
                  <p:embed/>
                </p:oleObj>
              </mc:Choice>
              <mc:Fallback>
                <p:oleObj name="Equation" r:id="rId8" imgW="100330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604838" y="3271838"/>
                        <a:ext cx="2854325" cy="649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" name="Rectangular Callout 71"/>
          <p:cNvSpPr/>
          <p:nvPr/>
        </p:nvSpPr>
        <p:spPr>
          <a:xfrm>
            <a:off x="375887" y="5633885"/>
            <a:ext cx="8414777" cy="973667"/>
          </a:xfrm>
          <a:prstGeom prst="wedgeRectCallout">
            <a:avLst>
              <a:gd name="adj1" fmla="val -10986"/>
              <a:gd name="adj2" fmla="val -2509"/>
            </a:avLst>
          </a:prstGeom>
          <a:solidFill>
            <a:srgbClr val="F8FF8C">
              <a:alpha val="96000"/>
            </a:srgbClr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423900" y="5715000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</a:t>
            </a:r>
            <a:endParaRPr lang="en-US" sz="2600" b="1" dirty="0">
              <a:solidFill>
                <a:srgbClr val="EB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2634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27" y="1442586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). </a:t>
            </a:r>
            <a:r>
              <a:rPr lang="en-US" sz="2600" dirty="0" smtClean="0"/>
              <a:t>We use</a:t>
            </a:r>
            <a:endParaRPr lang="en-US" sz="26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Saturation Mutual Information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40096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27" y="1442586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). </a:t>
            </a:r>
            <a:r>
              <a:rPr lang="en-US" sz="2600" dirty="0" smtClean="0"/>
              <a:t>We use</a:t>
            </a:r>
            <a:endParaRPr lang="en-US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2459" y="6355763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155977" y="6321896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250479" y="2605023"/>
            <a:ext cx="8653632" cy="198108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Saturation Mutual Information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5531" y="5359435"/>
            <a:ext cx="80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292" y="2596445"/>
            <a:ext cx="88431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8000"/>
                </a:solidFill>
              </a:rPr>
              <a:t>Lemma (Saturation Mutual Info.) </a:t>
            </a:r>
            <a:r>
              <a:rPr lang="en-US" sz="2600" dirty="0" smtClean="0"/>
              <a:t>Given a site </a:t>
            </a:r>
            <a:r>
              <a:rPr lang="en-US" sz="2600" i="1" dirty="0" smtClean="0"/>
              <a:t>s</a:t>
            </a:r>
            <a:r>
              <a:rPr lang="en-US" sz="2600" dirty="0" smtClean="0"/>
              <a:t>, for all l</a:t>
            </a:r>
            <a:r>
              <a:rPr lang="en-US" sz="2600" baseline="-25000" dirty="0" smtClean="0"/>
              <a:t>0, </a:t>
            </a:r>
            <a:r>
              <a:rPr lang="en-US" sz="2600" dirty="0" err="1" smtClean="0"/>
              <a:t>ε</a:t>
            </a:r>
            <a:r>
              <a:rPr lang="en-US" sz="2600" dirty="0" smtClean="0"/>
              <a:t> &gt; 0 there is a region B</a:t>
            </a:r>
            <a:r>
              <a:rPr lang="en-US" sz="2600" baseline="-25000" dirty="0" smtClean="0"/>
              <a:t>2l</a:t>
            </a:r>
            <a:r>
              <a:rPr lang="en-US" sz="2600" dirty="0" smtClean="0"/>
              <a:t> := </a:t>
            </a:r>
            <a:r>
              <a:rPr lang="en-US" sz="2600" dirty="0" err="1" smtClean="0"/>
              <a:t>B</a:t>
            </a:r>
            <a:r>
              <a:rPr lang="en-US" sz="2600" baseline="-25000" dirty="0" err="1" smtClean="0"/>
              <a:t>L,l</a:t>
            </a:r>
            <a:r>
              <a:rPr lang="en-US" sz="2600" baseline="-25000" dirty="0" smtClean="0"/>
              <a:t>/2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C,l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R,l/2</a:t>
            </a:r>
            <a:r>
              <a:rPr lang="en-US" sz="2600" dirty="0" smtClean="0"/>
              <a:t> of size 2l with 1 &lt; l/l</a:t>
            </a:r>
            <a:r>
              <a:rPr lang="en-US" sz="2600" baseline="-25000" dirty="0" smtClean="0"/>
              <a:t>0 </a:t>
            </a:r>
            <a:r>
              <a:rPr lang="en-US" sz="2600" dirty="0" smtClean="0"/>
              <a:t>&lt; 2</a:t>
            </a:r>
            <a:r>
              <a:rPr lang="en-US" sz="2600" baseline="30000" dirty="0" smtClean="0"/>
              <a:t>O</a:t>
            </a:r>
            <a:r>
              <a:rPr lang="en-US" sz="2600" baseline="30000" dirty="0"/>
              <a:t>(1</a:t>
            </a:r>
            <a:r>
              <a:rPr lang="en-US" sz="2600" baseline="30000" dirty="0" smtClean="0"/>
              <a:t>/</a:t>
            </a:r>
            <a:r>
              <a:rPr lang="en-US" sz="2600" baseline="30000" dirty="0" err="1"/>
              <a:t>ε</a:t>
            </a:r>
            <a:r>
              <a:rPr lang="en-US" sz="2600" baseline="30000" dirty="0" smtClean="0"/>
              <a:t>)</a:t>
            </a:r>
            <a:r>
              <a:rPr lang="en-US" sz="2600" dirty="0" smtClean="0"/>
              <a:t> at a distance </a:t>
            </a:r>
            <a:r>
              <a:rPr lang="en-US" sz="2600" dirty="0"/>
              <a:t>&lt; l</a:t>
            </a:r>
            <a:r>
              <a:rPr lang="en-US" sz="2600" baseline="-25000" dirty="0"/>
              <a:t>0</a:t>
            </a:r>
            <a:r>
              <a:rPr lang="en-US" sz="2600" dirty="0"/>
              <a:t>2</a:t>
            </a:r>
            <a:r>
              <a:rPr lang="en-US" sz="2600" baseline="30000" dirty="0"/>
              <a:t>O(1</a:t>
            </a:r>
            <a:r>
              <a:rPr lang="en-US" sz="2600" baseline="30000" dirty="0" smtClean="0"/>
              <a:t>/</a:t>
            </a:r>
            <a:r>
              <a:rPr lang="en-US" sz="2600" baseline="30000" dirty="0" err="1"/>
              <a:t>ε</a:t>
            </a:r>
            <a:r>
              <a:rPr lang="en-US" sz="2600" baseline="30000" dirty="0" smtClean="0"/>
              <a:t>)</a:t>
            </a:r>
            <a:r>
              <a:rPr lang="en-US" sz="2600" dirty="0" smtClean="0"/>
              <a:t>  from </a:t>
            </a:r>
            <a:r>
              <a:rPr lang="en-US" sz="2600" i="1" dirty="0" smtClean="0"/>
              <a:t>s</a:t>
            </a:r>
            <a:r>
              <a:rPr lang="en-US" sz="2600" dirty="0" smtClean="0"/>
              <a:t>  </a:t>
            </a:r>
            <a:r>
              <a:rPr lang="en-US" sz="2600" dirty="0" err="1" smtClean="0"/>
              <a:t>s.t.</a:t>
            </a:r>
            <a:endParaRPr lang="en-US" sz="2600" dirty="0" smtClean="0"/>
          </a:p>
          <a:p>
            <a:endParaRPr lang="en-US" sz="1000" dirty="0" smtClean="0"/>
          </a:p>
          <a:p>
            <a:r>
              <a:rPr lang="en-US" sz="2600" dirty="0" smtClean="0"/>
              <a:t>                                        I(</a:t>
            </a:r>
            <a:r>
              <a:rPr lang="en-US" sz="2600" dirty="0" err="1" smtClean="0"/>
              <a:t>B</a:t>
            </a:r>
            <a:r>
              <a:rPr lang="en-US" sz="2600" baseline="-25000" dirty="0" err="1" smtClean="0"/>
              <a:t>C,l</a:t>
            </a:r>
            <a:r>
              <a:rPr lang="en-US" sz="2600" dirty="0" err="1" smtClean="0"/>
              <a:t>:B</a:t>
            </a:r>
            <a:r>
              <a:rPr lang="en-US" sz="2600" baseline="-25000" dirty="0" err="1" smtClean="0"/>
              <a:t>L,l</a:t>
            </a:r>
            <a:r>
              <a:rPr lang="en-US" sz="2600" baseline="-25000" dirty="0" smtClean="0"/>
              <a:t>/2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R,l/2</a:t>
            </a:r>
            <a:r>
              <a:rPr lang="en-US" sz="2600" dirty="0" smtClean="0"/>
              <a:t>) &lt; </a:t>
            </a:r>
            <a:r>
              <a:rPr lang="en-US" sz="2600" dirty="0" err="1" smtClean="0"/>
              <a:t>εl</a:t>
            </a:r>
            <a:r>
              <a:rPr lang="en-US" sz="2600" dirty="0" smtClean="0"/>
              <a:t>     </a:t>
            </a:r>
            <a:endParaRPr lang="en-US" sz="2600" dirty="0"/>
          </a:p>
        </p:txBody>
      </p:sp>
      <p:sp>
        <p:nvSpPr>
          <p:cNvPr id="77" name="Oval 76"/>
          <p:cNvSpPr/>
          <p:nvPr/>
        </p:nvSpPr>
        <p:spPr>
          <a:xfrm>
            <a:off x="584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00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016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1231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1447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663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879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095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311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2527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743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9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175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390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606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822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038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254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470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686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902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5118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5334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5549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5765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981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197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413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629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6845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7061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7277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/>
          <p:cNvCxnSpPr/>
          <p:nvPr/>
        </p:nvCxnSpPr>
        <p:spPr>
          <a:xfrm>
            <a:off x="1835159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696651" y="587211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ght Brace 111"/>
          <p:cNvSpPr/>
          <p:nvPr/>
        </p:nvSpPr>
        <p:spPr>
          <a:xfrm rot="16200000">
            <a:off x="1079508" y="516647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/>
          <p:cNvSpPr/>
          <p:nvPr/>
        </p:nvSpPr>
        <p:spPr>
          <a:xfrm rot="16200000">
            <a:off x="3475583" y="5323940"/>
            <a:ext cx="215900" cy="81704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0479" y="4628226"/>
            <a:ext cx="8744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08000"/>
                </a:solidFill>
              </a:rPr>
              <a:t>Proof: </a:t>
            </a:r>
            <a:r>
              <a:rPr lang="en-US" sz="2200" dirty="0" smtClean="0"/>
              <a:t>Easy adaptation of result used by Hastings in his area law proof for gapped Hamiltonians (based on successive applications of </a:t>
            </a:r>
            <a:r>
              <a:rPr lang="en-US" sz="2200" dirty="0" err="1" smtClean="0"/>
              <a:t>subadditivity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708159" y="5446786"/>
            <a:ext cx="342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EB0000"/>
                </a:solidFill>
              </a:rPr>
              <a:t>s</a:t>
            </a:r>
            <a:endParaRPr lang="en-US" sz="2200" b="1" dirty="0">
              <a:solidFill>
                <a:srgbClr val="EB0000"/>
              </a:solidFill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3141151" y="5866559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3992051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4423851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730483" y="5281051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L</a:t>
            </a:r>
            <a:endParaRPr lang="en-US" dirty="0"/>
          </a:p>
        </p:txBody>
      </p:sp>
      <p:sp>
        <p:nvSpPr>
          <p:cNvPr id="120" name="Right Brace 119"/>
          <p:cNvSpPr/>
          <p:nvPr/>
        </p:nvSpPr>
        <p:spPr>
          <a:xfrm rot="16200000">
            <a:off x="2810951" y="5510211"/>
            <a:ext cx="215900" cy="444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3418417" y="5281051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/>
              <a:t>C</a:t>
            </a:r>
            <a:endParaRPr lang="en-US" dirty="0"/>
          </a:p>
        </p:txBody>
      </p:sp>
      <p:sp>
        <p:nvSpPr>
          <p:cNvPr id="122" name="Right Brace 121"/>
          <p:cNvSpPr/>
          <p:nvPr/>
        </p:nvSpPr>
        <p:spPr>
          <a:xfrm rot="16200000">
            <a:off x="4108470" y="5525028"/>
            <a:ext cx="215900" cy="41486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4025918" y="5281051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835159" y="6288306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3164427" y="6288306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30795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27" y="1442586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). </a:t>
            </a:r>
            <a:r>
              <a:rPr lang="en-US" sz="2600" dirty="0" smtClean="0"/>
              <a:t>We use</a:t>
            </a:r>
            <a:endParaRPr lang="en-US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2459" y="6355763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612105" y="6315991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250479" y="2605023"/>
            <a:ext cx="8653632" cy="198108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Saturation Mutual Information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5531" y="5359435"/>
            <a:ext cx="80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292" y="2596445"/>
            <a:ext cx="88431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8000"/>
                </a:solidFill>
              </a:rPr>
              <a:t>Lemma (Saturation Mutual Info.) </a:t>
            </a:r>
            <a:r>
              <a:rPr lang="en-US" sz="2600" dirty="0" smtClean="0"/>
              <a:t>Given a site </a:t>
            </a:r>
            <a:r>
              <a:rPr lang="en-US" sz="2600" i="1" dirty="0" smtClean="0"/>
              <a:t>s</a:t>
            </a:r>
            <a:r>
              <a:rPr lang="en-US" sz="2600" dirty="0" smtClean="0"/>
              <a:t>, for all l</a:t>
            </a:r>
            <a:r>
              <a:rPr lang="en-US" sz="2600" baseline="-25000" dirty="0" smtClean="0"/>
              <a:t>0, </a:t>
            </a:r>
            <a:r>
              <a:rPr lang="en-US" sz="2600" dirty="0" err="1" smtClean="0"/>
              <a:t>ε</a:t>
            </a:r>
            <a:r>
              <a:rPr lang="en-US" sz="2600" dirty="0" smtClean="0"/>
              <a:t> &gt; 0 there is a region B</a:t>
            </a:r>
            <a:r>
              <a:rPr lang="en-US" sz="2600" baseline="-25000" dirty="0" smtClean="0"/>
              <a:t>2l</a:t>
            </a:r>
            <a:r>
              <a:rPr lang="en-US" sz="2600" dirty="0" smtClean="0"/>
              <a:t> := </a:t>
            </a:r>
            <a:r>
              <a:rPr lang="en-US" sz="2600" dirty="0" err="1" smtClean="0"/>
              <a:t>B</a:t>
            </a:r>
            <a:r>
              <a:rPr lang="en-US" sz="2600" baseline="-25000" dirty="0" err="1" smtClean="0"/>
              <a:t>L,l</a:t>
            </a:r>
            <a:r>
              <a:rPr lang="en-US" sz="2600" baseline="-25000" dirty="0" smtClean="0"/>
              <a:t>/2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C,l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R,l/2</a:t>
            </a:r>
            <a:r>
              <a:rPr lang="en-US" sz="2600" dirty="0" smtClean="0"/>
              <a:t> of size 2l with 1 &lt; l/l</a:t>
            </a:r>
            <a:r>
              <a:rPr lang="en-US" sz="2600" baseline="-25000" dirty="0" smtClean="0"/>
              <a:t>0 </a:t>
            </a:r>
            <a:r>
              <a:rPr lang="en-US" sz="2600" dirty="0" smtClean="0"/>
              <a:t>&lt; 2</a:t>
            </a:r>
            <a:r>
              <a:rPr lang="en-US" sz="2600" baseline="30000" dirty="0" smtClean="0"/>
              <a:t>O</a:t>
            </a:r>
            <a:r>
              <a:rPr lang="en-US" sz="2600" baseline="30000" dirty="0"/>
              <a:t>(1</a:t>
            </a:r>
            <a:r>
              <a:rPr lang="en-US" sz="2600" baseline="30000" dirty="0" smtClean="0"/>
              <a:t>/</a:t>
            </a:r>
            <a:r>
              <a:rPr lang="en-US" sz="2600" baseline="30000" dirty="0" err="1"/>
              <a:t>ε</a:t>
            </a:r>
            <a:r>
              <a:rPr lang="en-US" sz="2600" baseline="30000" dirty="0" smtClean="0"/>
              <a:t>)</a:t>
            </a:r>
            <a:r>
              <a:rPr lang="en-US" sz="2600" dirty="0" smtClean="0"/>
              <a:t> at a distance </a:t>
            </a:r>
            <a:r>
              <a:rPr lang="en-US" sz="2600" dirty="0"/>
              <a:t>&lt; l</a:t>
            </a:r>
            <a:r>
              <a:rPr lang="en-US" sz="2600" baseline="-25000" dirty="0"/>
              <a:t>0</a:t>
            </a:r>
            <a:r>
              <a:rPr lang="en-US" sz="2600" dirty="0"/>
              <a:t>2</a:t>
            </a:r>
            <a:r>
              <a:rPr lang="en-US" sz="2600" baseline="30000" dirty="0"/>
              <a:t>O(1</a:t>
            </a:r>
            <a:r>
              <a:rPr lang="en-US" sz="2600" baseline="30000" dirty="0" smtClean="0"/>
              <a:t>/</a:t>
            </a:r>
            <a:r>
              <a:rPr lang="en-US" sz="2600" baseline="30000" dirty="0" err="1"/>
              <a:t>ε</a:t>
            </a:r>
            <a:r>
              <a:rPr lang="en-US" sz="2600" baseline="30000" dirty="0" smtClean="0"/>
              <a:t>)</a:t>
            </a:r>
            <a:r>
              <a:rPr lang="en-US" sz="2600" dirty="0" smtClean="0"/>
              <a:t>  from </a:t>
            </a:r>
            <a:r>
              <a:rPr lang="en-US" sz="2600" i="1" dirty="0" smtClean="0"/>
              <a:t>s</a:t>
            </a:r>
            <a:r>
              <a:rPr lang="en-US" sz="2600" dirty="0" smtClean="0"/>
              <a:t>  </a:t>
            </a:r>
            <a:r>
              <a:rPr lang="en-US" sz="2600" dirty="0" err="1" smtClean="0"/>
              <a:t>s.t.</a:t>
            </a:r>
            <a:endParaRPr lang="en-US" sz="2600" dirty="0" smtClean="0"/>
          </a:p>
          <a:p>
            <a:endParaRPr lang="en-US" sz="1000" dirty="0" smtClean="0"/>
          </a:p>
          <a:p>
            <a:r>
              <a:rPr lang="en-US" sz="2600" dirty="0" smtClean="0"/>
              <a:t>                                        I(</a:t>
            </a:r>
            <a:r>
              <a:rPr lang="en-US" sz="2600" dirty="0" err="1" smtClean="0"/>
              <a:t>B</a:t>
            </a:r>
            <a:r>
              <a:rPr lang="en-US" sz="2600" baseline="-25000" dirty="0" err="1" smtClean="0"/>
              <a:t>C,l</a:t>
            </a:r>
            <a:r>
              <a:rPr lang="en-US" sz="2600" dirty="0" err="1" smtClean="0"/>
              <a:t>:B</a:t>
            </a:r>
            <a:r>
              <a:rPr lang="en-US" sz="2600" baseline="-25000" dirty="0" err="1" smtClean="0"/>
              <a:t>L,l</a:t>
            </a:r>
            <a:r>
              <a:rPr lang="en-US" sz="2600" baseline="-25000" dirty="0" smtClean="0"/>
              <a:t>/2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R,l/2</a:t>
            </a:r>
            <a:r>
              <a:rPr lang="en-US" sz="2600" dirty="0" smtClean="0"/>
              <a:t>) &lt; </a:t>
            </a:r>
            <a:r>
              <a:rPr lang="en-US" sz="2600" dirty="0" err="1" smtClean="0"/>
              <a:t>εl</a:t>
            </a:r>
            <a:r>
              <a:rPr lang="en-US" sz="2600" dirty="0" smtClean="0"/>
              <a:t>     </a:t>
            </a:r>
            <a:endParaRPr lang="en-US" sz="2600" dirty="0"/>
          </a:p>
        </p:txBody>
      </p:sp>
      <p:sp>
        <p:nvSpPr>
          <p:cNvPr id="77" name="Oval 76"/>
          <p:cNvSpPr/>
          <p:nvPr/>
        </p:nvSpPr>
        <p:spPr>
          <a:xfrm>
            <a:off x="584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00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016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1231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1447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663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879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095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311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2527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743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9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175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390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606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822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038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254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470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686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902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5118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5334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5549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5765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981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197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413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629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6845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7061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7277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/>
          <p:cNvCxnSpPr/>
          <p:nvPr/>
        </p:nvCxnSpPr>
        <p:spPr>
          <a:xfrm>
            <a:off x="1835159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696651" y="587211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ght Brace 111"/>
          <p:cNvSpPr/>
          <p:nvPr/>
        </p:nvSpPr>
        <p:spPr>
          <a:xfrm rot="16200000">
            <a:off x="1079508" y="516647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/>
          <p:cNvSpPr/>
          <p:nvPr/>
        </p:nvSpPr>
        <p:spPr>
          <a:xfrm rot="16200000">
            <a:off x="3915857" y="5095869"/>
            <a:ext cx="215900" cy="126579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0479" y="4628226"/>
            <a:ext cx="8744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08000"/>
                </a:solidFill>
              </a:rPr>
              <a:t>Proof: </a:t>
            </a:r>
            <a:r>
              <a:rPr lang="en-US" sz="2200" dirty="0" smtClean="0"/>
              <a:t>Easy adaptation of result used by Hastings in his area law proof for gapped Hamiltonians (based on successive applications of </a:t>
            </a:r>
            <a:r>
              <a:rPr lang="en-US" sz="2200" dirty="0" err="1" smtClean="0"/>
              <a:t>subadditivity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708159" y="5446786"/>
            <a:ext cx="342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EB0000"/>
                </a:solidFill>
              </a:rPr>
              <a:t>s</a:t>
            </a:r>
            <a:endParaRPr lang="en-US" sz="2200" b="1" dirty="0">
              <a:solidFill>
                <a:srgbClr val="EB0000"/>
              </a:solidFill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3359168" y="5866559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4656702" y="5866559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5295909" y="5872116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840585" y="5281051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L</a:t>
            </a:r>
            <a:endParaRPr lang="en-US" dirty="0"/>
          </a:p>
        </p:txBody>
      </p:sp>
      <p:sp>
        <p:nvSpPr>
          <p:cNvPr id="120" name="Right Brace 119"/>
          <p:cNvSpPr/>
          <p:nvPr/>
        </p:nvSpPr>
        <p:spPr>
          <a:xfrm rot="16200000">
            <a:off x="2919959" y="5401203"/>
            <a:ext cx="215900" cy="66251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3822709" y="5281051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/>
              <a:t>C</a:t>
            </a:r>
            <a:endParaRPr lang="en-US" dirty="0"/>
          </a:p>
        </p:txBody>
      </p:sp>
      <p:sp>
        <p:nvSpPr>
          <p:cNvPr id="122" name="Right Brace 121"/>
          <p:cNvSpPr/>
          <p:nvPr/>
        </p:nvSpPr>
        <p:spPr>
          <a:xfrm rot="16200000">
            <a:off x="4883162" y="5427661"/>
            <a:ext cx="215900" cy="609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4760384" y="5279065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835159" y="6288306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3390909" y="6288306"/>
            <a:ext cx="1295400" cy="18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7267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27" y="1442586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). </a:t>
            </a:r>
            <a:r>
              <a:rPr lang="en-US" sz="2600" dirty="0" smtClean="0"/>
              <a:t>We use</a:t>
            </a:r>
            <a:endParaRPr lang="en-US" sz="2600" dirty="0"/>
          </a:p>
        </p:txBody>
      </p:sp>
      <p:sp>
        <p:nvSpPr>
          <p:cNvPr id="13" name="TextBox 12"/>
          <p:cNvSpPr txBox="1"/>
          <p:nvPr/>
        </p:nvSpPr>
        <p:spPr>
          <a:xfrm>
            <a:off x="1710285" y="6355763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086109" y="6315991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16" name="Rectangle 115"/>
          <p:cNvSpPr/>
          <p:nvPr/>
        </p:nvSpPr>
        <p:spPr>
          <a:xfrm>
            <a:off x="250479" y="2605023"/>
            <a:ext cx="8653632" cy="1981088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Saturation Mutual Information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5531" y="5359435"/>
            <a:ext cx="80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20292" y="2596445"/>
            <a:ext cx="8843125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>
                <a:solidFill>
                  <a:srgbClr val="008000"/>
                </a:solidFill>
              </a:rPr>
              <a:t>Lemma (Saturation Mutual Info.) </a:t>
            </a:r>
            <a:r>
              <a:rPr lang="en-US" sz="2600" dirty="0" smtClean="0"/>
              <a:t>Given a site </a:t>
            </a:r>
            <a:r>
              <a:rPr lang="en-US" sz="2600" i="1" dirty="0" smtClean="0"/>
              <a:t>s</a:t>
            </a:r>
            <a:r>
              <a:rPr lang="en-US" sz="2600" dirty="0" smtClean="0"/>
              <a:t>, for all l</a:t>
            </a:r>
            <a:r>
              <a:rPr lang="en-US" sz="2600" baseline="-25000" dirty="0" smtClean="0"/>
              <a:t>0, </a:t>
            </a:r>
            <a:r>
              <a:rPr lang="en-US" sz="2600" dirty="0" err="1" smtClean="0"/>
              <a:t>ε</a:t>
            </a:r>
            <a:r>
              <a:rPr lang="en-US" sz="2600" dirty="0" smtClean="0"/>
              <a:t> &gt; 0 there is a region B</a:t>
            </a:r>
            <a:r>
              <a:rPr lang="en-US" sz="2600" baseline="-25000" dirty="0" smtClean="0"/>
              <a:t>2l</a:t>
            </a:r>
            <a:r>
              <a:rPr lang="en-US" sz="2600" dirty="0" smtClean="0"/>
              <a:t> := </a:t>
            </a:r>
            <a:r>
              <a:rPr lang="en-US" sz="2600" dirty="0" err="1" smtClean="0"/>
              <a:t>B</a:t>
            </a:r>
            <a:r>
              <a:rPr lang="en-US" sz="2600" baseline="-25000" dirty="0" err="1" smtClean="0"/>
              <a:t>L,l</a:t>
            </a:r>
            <a:r>
              <a:rPr lang="en-US" sz="2600" baseline="-25000" dirty="0" smtClean="0"/>
              <a:t>/2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C,l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R,l/2</a:t>
            </a:r>
            <a:r>
              <a:rPr lang="en-US" sz="2600" dirty="0" smtClean="0"/>
              <a:t> of size 2l with 1 &lt; l/l</a:t>
            </a:r>
            <a:r>
              <a:rPr lang="en-US" sz="2600" baseline="-25000" dirty="0" smtClean="0"/>
              <a:t>0 </a:t>
            </a:r>
            <a:r>
              <a:rPr lang="en-US" sz="2600" dirty="0" smtClean="0"/>
              <a:t>&lt; 2</a:t>
            </a:r>
            <a:r>
              <a:rPr lang="en-US" sz="2600" baseline="30000" dirty="0" smtClean="0"/>
              <a:t>O</a:t>
            </a:r>
            <a:r>
              <a:rPr lang="en-US" sz="2600" baseline="30000" dirty="0"/>
              <a:t>(1</a:t>
            </a:r>
            <a:r>
              <a:rPr lang="en-US" sz="2600" baseline="30000" dirty="0" smtClean="0"/>
              <a:t>/</a:t>
            </a:r>
            <a:r>
              <a:rPr lang="en-US" sz="2600" baseline="30000" dirty="0" err="1"/>
              <a:t>ε</a:t>
            </a:r>
            <a:r>
              <a:rPr lang="en-US" sz="2600" baseline="30000" dirty="0" smtClean="0"/>
              <a:t>)</a:t>
            </a:r>
            <a:r>
              <a:rPr lang="en-US" sz="2600" dirty="0" smtClean="0"/>
              <a:t> at a distance </a:t>
            </a:r>
            <a:r>
              <a:rPr lang="en-US" sz="2600" dirty="0"/>
              <a:t>&lt; l</a:t>
            </a:r>
            <a:r>
              <a:rPr lang="en-US" sz="2600" baseline="-25000" dirty="0"/>
              <a:t>0</a:t>
            </a:r>
            <a:r>
              <a:rPr lang="en-US" sz="2600" dirty="0"/>
              <a:t>2</a:t>
            </a:r>
            <a:r>
              <a:rPr lang="en-US" sz="2600" baseline="30000" dirty="0"/>
              <a:t>O(1</a:t>
            </a:r>
            <a:r>
              <a:rPr lang="en-US" sz="2600" baseline="30000" dirty="0" smtClean="0"/>
              <a:t>/</a:t>
            </a:r>
            <a:r>
              <a:rPr lang="en-US" sz="2600" baseline="30000" dirty="0" err="1"/>
              <a:t>ε</a:t>
            </a:r>
            <a:r>
              <a:rPr lang="en-US" sz="2600" baseline="30000" dirty="0" smtClean="0"/>
              <a:t>)</a:t>
            </a:r>
            <a:r>
              <a:rPr lang="en-US" sz="2600" dirty="0" smtClean="0"/>
              <a:t>  from </a:t>
            </a:r>
            <a:r>
              <a:rPr lang="en-US" sz="2600" i="1" dirty="0" smtClean="0"/>
              <a:t>s</a:t>
            </a:r>
            <a:r>
              <a:rPr lang="en-US" sz="2600" dirty="0" smtClean="0"/>
              <a:t>  </a:t>
            </a:r>
            <a:r>
              <a:rPr lang="en-US" sz="2600" dirty="0" err="1" smtClean="0"/>
              <a:t>s.t.</a:t>
            </a:r>
            <a:endParaRPr lang="en-US" sz="2600" dirty="0" smtClean="0"/>
          </a:p>
          <a:p>
            <a:endParaRPr lang="en-US" sz="1000" dirty="0" smtClean="0"/>
          </a:p>
          <a:p>
            <a:r>
              <a:rPr lang="en-US" sz="2600" dirty="0" smtClean="0"/>
              <a:t>                                        I(</a:t>
            </a:r>
            <a:r>
              <a:rPr lang="en-US" sz="2600" dirty="0" err="1" smtClean="0"/>
              <a:t>B</a:t>
            </a:r>
            <a:r>
              <a:rPr lang="en-US" sz="2600" baseline="-25000" dirty="0" err="1" smtClean="0"/>
              <a:t>C,l</a:t>
            </a:r>
            <a:r>
              <a:rPr lang="en-US" sz="2600" dirty="0" err="1" smtClean="0"/>
              <a:t>:B</a:t>
            </a:r>
            <a:r>
              <a:rPr lang="en-US" sz="2600" baseline="-25000" dirty="0" err="1" smtClean="0"/>
              <a:t>L,l</a:t>
            </a:r>
            <a:r>
              <a:rPr lang="en-US" sz="2600" baseline="-25000" dirty="0" smtClean="0"/>
              <a:t>/2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R,l/2</a:t>
            </a:r>
            <a:r>
              <a:rPr lang="en-US" sz="2600" dirty="0" smtClean="0"/>
              <a:t>) &lt; </a:t>
            </a:r>
            <a:r>
              <a:rPr lang="en-US" sz="2600" dirty="0" err="1" smtClean="0"/>
              <a:t>εl</a:t>
            </a:r>
            <a:r>
              <a:rPr lang="en-US" sz="2600" dirty="0" smtClean="0"/>
              <a:t>     </a:t>
            </a:r>
            <a:endParaRPr lang="en-US" sz="2600" dirty="0"/>
          </a:p>
        </p:txBody>
      </p:sp>
      <p:sp>
        <p:nvSpPr>
          <p:cNvPr id="77" name="Oval 76"/>
          <p:cNvSpPr/>
          <p:nvPr/>
        </p:nvSpPr>
        <p:spPr>
          <a:xfrm>
            <a:off x="584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800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016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1231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1447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663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1879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095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311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2527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743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2959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175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390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606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3822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038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254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470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686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4902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5118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53340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55499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57658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59817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1976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4135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6294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68453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70612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7277109" y="5960223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/>
          <p:cNvCxnSpPr/>
          <p:nvPr/>
        </p:nvCxnSpPr>
        <p:spPr>
          <a:xfrm>
            <a:off x="1835159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269084" y="5866559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ght Brace 111"/>
          <p:cNvSpPr/>
          <p:nvPr/>
        </p:nvSpPr>
        <p:spPr>
          <a:xfrm rot="16200000">
            <a:off x="1079508" y="5166473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/>
          <p:cNvSpPr/>
          <p:nvPr/>
        </p:nvSpPr>
        <p:spPr>
          <a:xfrm rot="16200000">
            <a:off x="3484057" y="5109635"/>
            <a:ext cx="215900" cy="126579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50479" y="4628226"/>
            <a:ext cx="8744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008000"/>
                </a:solidFill>
              </a:rPr>
              <a:t>Proof: </a:t>
            </a:r>
            <a:r>
              <a:rPr lang="en-US" sz="2200" dirty="0" smtClean="0"/>
              <a:t>Easy adaptation of result used by Hastings in his area law proof for gapped Hamiltonians (based on successive applications of </a:t>
            </a:r>
            <a:r>
              <a:rPr lang="en-US" sz="2200" dirty="0" err="1" smtClean="0"/>
              <a:t>subadditivity</a:t>
            </a:r>
            <a:r>
              <a:rPr lang="en-US" sz="2200" dirty="0" smtClean="0"/>
              <a:t>)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1708159" y="5446786"/>
            <a:ext cx="342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EB0000"/>
                </a:solidFill>
              </a:rPr>
              <a:t>s</a:t>
            </a:r>
            <a:endParaRPr lang="en-US" sz="2200" b="1" dirty="0">
              <a:solidFill>
                <a:srgbClr val="EB0000"/>
              </a:solidFill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2927368" y="5866559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4212202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4868342" y="5877673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381258" y="5288375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L</a:t>
            </a:r>
            <a:endParaRPr lang="en-US" dirty="0"/>
          </a:p>
        </p:txBody>
      </p:sp>
      <p:sp>
        <p:nvSpPr>
          <p:cNvPr id="120" name="Right Brace 119"/>
          <p:cNvSpPr/>
          <p:nvPr/>
        </p:nvSpPr>
        <p:spPr>
          <a:xfrm rot="16200000">
            <a:off x="2488161" y="5417688"/>
            <a:ext cx="215900" cy="662518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3361267" y="5288375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/>
              <a:t>C</a:t>
            </a:r>
            <a:endParaRPr lang="en-US" dirty="0"/>
          </a:p>
        </p:txBody>
      </p:sp>
      <p:sp>
        <p:nvSpPr>
          <p:cNvPr id="122" name="Right Brace 121"/>
          <p:cNvSpPr/>
          <p:nvPr/>
        </p:nvSpPr>
        <p:spPr>
          <a:xfrm rot="16200000">
            <a:off x="4455592" y="5438799"/>
            <a:ext cx="215900" cy="6096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4337050" y="5292608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822459" y="6279218"/>
            <a:ext cx="488950" cy="90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 flipV="1">
            <a:off x="2900943" y="6294203"/>
            <a:ext cx="1295400" cy="1806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49407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27" y="1442586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1632" y="3454191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95150" y="3420324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Putting Together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4704" y="2457863"/>
            <a:ext cx="80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7" name="Oval 76"/>
          <p:cNvSpPr/>
          <p:nvPr/>
        </p:nvSpPr>
        <p:spPr>
          <a:xfrm>
            <a:off x="823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039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2551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14710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16869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9028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21187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3346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5505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27664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982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3198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4141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300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8459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0618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2777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4936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7095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9254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5141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5357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55731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57890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0049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62208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4367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6526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8685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70844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7300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7516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/>
          <p:cNvCxnSpPr/>
          <p:nvPr/>
        </p:nvCxnSpPr>
        <p:spPr>
          <a:xfrm>
            <a:off x="2074332" y="2976101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935824" y="2970544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ght Brace 111"/>
          <p:cNvSpPr/>
          <p:nvPr/>
        </p:nvSpPr>
        <p:spPr>
          <a:xfrm rot="16200000">
            <a:off x="1318681" y="2264901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/>
          <p:cNvSpPr/>
          <p:nvPr/>
        </p:nvSpPr>
        <p:spPr>
          <a:xfrm rot="16200000">
            <a:off x="3714756" y="2422368"/>
            <a:ext cx="215900" cy="81704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2" y="2545214"/>
            <a:ext cx="342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EB0000"/>
                </a:solidFill>
              </a:rPr>
              <a:t>s</a:t>
            </a:r>
            <a:endParaRPr lang="en-US" sz="2200" b="1" dirty="0">
              <a:solidFill>
                <a:srgbClr val="EB0000"/>
              </a:solidFill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3380324" y="296498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4231224" y="2976101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4663024" y="2976101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69656" y="2379479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L</a:t>
            </a:r>
            <a:endParaRPr lang="en-US" dirty="0"/>
          </a:p>
        </p:txBody>
      </p:sp>
      <p:sp>
        <p:nvSpPr>
          <p:cNvPr id="120" name="Right Brace 119"/>
          <p:cNvSpPr/>
          <p:nvPr/>
        </p:nvSpPr>
        <p:spPr>
          <a:xfrm rot="16200000">
            <a:off x="3050124" y="2608639"/>
            <a:ext cx="215900" cy="444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3657590" y="2379479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/>
              <a:t>C</a:t>
            </a:r>
            <a:endParaRPr lang="en-US" dirty="0"/>
          </a:p>
        </p:txBody>
      </p:sp>
      <p:sp>
        <p:nvSpPr>
          <p:cNvPr id="122" name="Right Brace 121"/>
          <p:cNvSpPr/>
          <p:nvPr/>
        </p:nvSpPr>
        <p:spPr>
          <a:xfrm rot="16200000">
            <a:off x="4347643" y="2623456"/>
            <a:ext cx="215900" cy="41486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4265091" y="2379479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74332" y="3386734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3403600" y="3386734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0388814"/>
              </p:ext>
            </p:extLst>
          </p:nvPr>
        </p:nvGraphicFramePr>
        <p:xfrm>
          <a:off x="473075" y="5153025"/>
          <a:ext cx="48228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29" name="Equation" r:id="rId3" imgW="1917700" imgH="241300" progId="Equation.3">
                  <p:embed/>
                </p:oleObj>
              </mc:Choice>
              <mc:Fallback>
                <p:oleObj name="Equation" r:id="rId3" imgW="1917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73075" y="5153025"/>
                        <a:ext cx="4822825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" name="Object 5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4653627"/>
              </p:ext>
            </p:extLst>
          </p:nvPr>
        </p:nvGraphicFramePr>
        <p:xfrm>
          <a:off x="5413375" y="5200650"/>
          <a:ext cx="332581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0" name="Equation" r:id="rId5" imgW="1168400" imgH="203200" progId="Equation.3">
                  <p:embed/>
                </p:oleObj>
              </mc:Choice>
              <mc:Fallback>
                <p:oleObj name="Equation" r:id="rId5" imgW="1168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413375" y="5200650"/>
                        <a:ext cx="3325813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663027" y="3454258"/>
            <a:ext cx="37161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R := all except B</a:t>
            </a:r>
            <a:r>
              <a:rPr lang="en-US" sz="2600" baseline="-25000" dirty="0" smtClean="0"/>
              <a:t>L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C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 </a:t>
            </a:r>
            <a:r>
              <a:rPr lang="en-US" sz="2600" dirty="0" smtClean="0"/>
              <a:t>:  </a:t>
            </a:r>
            <a:endParaRPr lang="en-US" sz="2600" dirty="0"/>
          </a:p>
        </p:txBody>
      </p:sp>
      <p:sp>
        <p:nvSpPr>
          <p:cNvPr id="14" name="TextBox 13"/>
          <p:cNvSpPr txBox="1"/>
          <p:nvPr/>
        </p:nvSpPr>
        <p:spPr>
          <a:xfrm>
            <a:off x="216602" y="3983791"/>
            <a:ext cx="83763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For this, we use the </a:t>
            </a:r>
            <a:r>
              <a:rPr lang="en-US" sz="2600" dirty="0"/>
              <a:t>lemma with </a:t>
            </a:r>
            <a:r>
              <a:rPr lang="en-US" sz="2600" b="1" dirty="0" err="1">
                <a:solidFill>
                  <a:srgbClr val="FF0000"/>
                </a:solidFill>
              </a:rPr>
              <a:t>ε</a:t>
            </a:r>
            <a:r>
              <a:rPr lang="en-US" sz="2600" b="1" dirty="0">
                <a:solidFill>
                  <a:srgbClr val="FF0000"/>
                </a:solidFill>
              </a:rPr>
              <a:t> = 1/(4ξ)</a:t>
            </a:r>
            <a:r>
              <a:rPr lang="en-US" sz="2600" b="1" dirty="0">
                <a:solidFill>
                  <a:srgbClr val="000000"/>
                </a:solidFill>
              </a:rPr>
              <a:t>,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the state </a:t>
            </a:r>
            <a:r>
              <a:rPr lang="en-US" sz="2600" dirty="0">
                <a:solidFill>
                  <a:srgbClr val="000000"/>
                </a:solidFill>
              </a:rPr>
              <a:t>merging protocol </a:t>
            </a:r>
            <a:r>
              <a:rPr lang="en-US" sz="2600" dirty="0" smtClean="0">
                <a:solidFill>
                  <a:srgbClr val="000000"/>
                </a:solidFill>
              </a:rPr>
              <a:t>once more, </a:t>
            </a:r>
            <a:r>
              <a:rPr lang="en-US" sz="2600" dirty="0">
                <a:solidFill>
                  <a:srgbClr val="000000"/>
                </a:solidFill>
              </a:rPr>
              <a:t>and (</a:t>
            </a:r>
            <a:r>
              <a:rPr lang="en-US" sz="2600" dirty="0" err="1">
                <a:solidFill>
                  <a:srgbClr val="000000"/>
                </a:solidFill>
              </a:rPr>
              <a:t>ξ</a:t>
            </a:r>
            <a:r>
              <a:rPr lang="en-US" sz="2600" dirty="0">
                <a:solidFill>
                  <a:srgbClr val="000000"/>
                </a:solidFill>
              </a:rPr>
              <a:t>, l</a:t>
            </a:r>
            <a:r>
              <a:rPr lang="en-US" sz="2600" baseline="-25000" dirty="0">
                <a:solidFill>
                  <a:srgbClr val="000000"/>
                </a:solidFill>
              </a:rPr>
              <a:t>0</a:t>
            </a:r>
            <a:r>
              <a:rPr lang="en-US" sz="2600" dirty="0">
                <a:solidFill>
                  <a:srgbClr val="000000"/>
                </a:solidFill>
              </a:rPr>
              <a:t>)-EDC to get </a:t>
            </a:r>
            <a:endParaRPr lang="en-US" sz="2600" dirty="0"/>
          </a:p>
          <a:p>
            <a:endParaRPr lang="en-US" dirty="0"/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42063029"/>
              </p:ext>
            </p:extLst>
          </p:nvPr>
        </p:nvGraphicFramePr>
        <p:xfrm>
          <a:off x="7743649" y="3386734"/>
          <a:ext cx="1336508" cy="597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331" name="Equation" r:id="rId7" imgW="596900" imgH="266700" progId="Equation.3">
                  <p:embed/>
                </p:oleObj>
              </mc:Choice>
              <mc:Fallback>
                <p:oleObj name="Equation" r:id="rId7" imgW="5969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743649" y="3386734"/>
                        <a:ext cx="1336508" cy="597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94510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7027" y="1442586"/>
            <a:ext cx="83667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It suffices to prove that nearby the boundary of C there is a region of size </a:t>
            </a:r>
            <a:r>
              <a:rPr lang="en-US" sz="2600" b="1" dirty="0" smtClean="0">
                <a:solidFill>
                  <a:srgbClr val="EB0000"/>
                </a:solidFill>
              </a:rPr>
              <a:t>&lt; l</a:t>
            </a:r>
            <a:r>
              <a:rPr lang="en-US" sz="2600" b="1" baseline="-25000" dirty="0" smtClean="0">
                <a:solidFill>
                  <a:srgbClr val="EB0000"/>
                </a:solidFill>
              </a:rPr>
              <a:t>0</a:t>
            </a:r>
            <a:r>
              <a:rPr lang="en-US" sz="2600" b="1" dirty="0" smtClean="0">
                <a:solidFill>
                  <a:srgbClr val="EB0000"/>
                </a:solidFill>
              </a:rPr>
              <a:t>2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O(</a:t>
            </a:r>
            <a:r>
              <a:rPr lang="en-US" sz="2600" b="1" baseline="30000" dirty="0" err="1" smtClean="0">
                <a:solidFill>
                  <a:srgbClr val="EB0000"/>
                </a:solidFill>
              </a:rPr>
              <a:t>ξ</a:t>
            </a:r>
            <a:r>
              <a:rPr lang="en-US" sz="2600" b="1" baseline="30000" dirty="0" smtClean="0">
                <a:solidFill>
                  <a:srgbClr val="EB0000"/>
                </a:solidFill>
              </a:rPr>
              <a:t>)</a:t>
            </a:r>
            <a:r>
              <a:rPr lang="en-US" sz="2600" b="1" dirty="0" smtClean="0">
                <a:solidFill>
                  <a:srgbClr val="EB0000"/>
                </a:solidFill>
              </a:rPr>
              <a:t> </a:t>
            </a:r>
            <a:r>
              <a:rPr lang="en-US" sz="2600" dirty="0" smtClean="0"/>
              <a:t>with entropy </a:t>
            </a:r>
            <a:r>
              <a:rPr lang="en-US" sz="2600" b="1" dirty="0" smtClean="0">
                <a:solidFill>
                  <a:srgbClr val="EB0000"/>
                </a:solidFill>
              </a:rPr>
              <a:t>&lt; l/(4</a:t>
            </a:r>
            <a:r>
              <a:rPr lang="en-US" sz="2600" b="1" dirty="0">
                <a:solidFill>
                  <a:srgbClr val="EB0000"/>
                </a:solidFill>
              </a:rPr>
              <a:t>ξ</a:t>
            </a:r>
            <a:r>
              <a:rPr lang="en-US" sz="2600" b="1" dirty="0" smtClean="0">
                <a:solidFill>
                  <a:srgbClr val="EB0000"/>
                </a:solidFill>
              </a:rPr>
              <a:t>).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061632" y="3454191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395150" y="3420324"/>
            <a:ext cx="153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&lt; l</a:t>
            </a:r>
            <a:r>
              <a:rPr lang="en-US" baseline="-25000" dirty="0"/>
              <a:t>0</a:t>
            </a:r>
            <a:r>
              <a:rPr lang="en-US" dirty="0"/>
              <a:t>2</a:t>
            </a:r>
            <a:r>
              <a:rPr lang="en-US" baseline="30000" dirty="0"/>
              <a:t>O(1/</a:t>
            </a:r>
            <a:r>
              <a:rPr lang="en-US" baseline="30000" dirty="0" err="1"/>
              <a:t>ε</a:t>
            </a:r>
            <a:r>
              <a:rPr lang="en-US" baseline="30000" dirty="0"/>
              <a:t>)</a:t>
            </a:r>
            <a:r>
              <a:rPr lang="en-US" dirty="0"/>
              <a:t>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600" b="1" dirty="0" smtClean="0">
                <a:solidFill>
                  <a:srgbClr val="3366FF"/>
                </a:solidFill>
                <a:latin typeface="Calibri"/>
                <a:cs typeface="Calibri"/>
              </a:rPr>
              <a:t>Putting Together</a:t>
            </a:r>
            <a:endParaRPr lang="en-GB" sz="46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64704" y="2457863"/>
            <a:ext cx="8096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77" name="Oval 76"/>
          <p:cNvSpPr/>
          <p:nvPr/>
        </p:nvSpPr>
        <p:spPr>
          <a:xfrm>
            <a:off x="823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Oval 77"/>
          <p:cNvSpPr/>
          <p:nvPr/>
        </p:nvSpPr>
        <p:spPr>
          <a:xfrm>
            <a:off x="1039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/>
          <p:cNvSpPr/>
          <p:nvPr/>
        </p:nvSpPr>
        <p:spPr>
          <a:xfrm>
            <a:off x="12551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Oval 79"/>
          <p:cNvSpPr/>
          <p:nvPr/>
        </p:nvSpPr>
        <p:spPr>
          <a:xfrm>
            <a:off x="14710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Oval 80"/>
          <p:cNvSpPr/>
          <p:nvPr/>
        </p:nvSpPr>
        <p:spPr>
          <a:xfrm>
            <a:off x="16869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Oval 81"/>
          <p:cNvSpPr/>
          <p:nvPr/>
        </p:nvSpPr>
        <p:spPr>
          <a:xfrm>
            <a:off x="19028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Oval 82"/>
          <p:cNvSpPr/>
          <p:nvPr/>
        </p:nvSpPr>
        <p:spPr>
          <a:xfrm>
            <a:off x="21187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Oval 83"/>
          <p:cNvSpPr/>
          <p:nvPr/>
        </p:nvSpPr>
        <p:spPr>
          <a:xfrm>
            <a:off x="23346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Oval 84"/>
          <p:cNvSpPr/>
          <p:nvPr/>
        </p:nvSpPr>
        <p:spPr>
          <a:xfrm>
            <a:off x="25505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Oval 85"/>
          <p:cNvSpPr/>
          <p:nvPr/>
        </p:nvSpPr>
        <p:spPr>
          <a:xfrm>
            <a:off x="27664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Oval 86"/>
          <p:cNvSpPr/>
          <p:nvPr/>
        </p:nvSpPr>
        <p:spPr>
          <a:xfrm>
            <a:off x="2982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Oval 87"/>
          <p:cNvSpPr/>
          <p:nvPr/>
        </p:nvSpPr>
        <p:spPr>
          <a:xfrm>
            <a:off x="3198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Oval 88"/>
          <p:cNvSpPr/>
          <p:nvPr/>
        </p:nvSpPr>
        <p:spPr>
          <a:xfrm>
            <a:off x="34141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Oval 89"/>
          <p:cNvSpPr/>
          <p:nvPr/>
        </p:nvSpPr>
        <p:spPr>
          <a:xfrm>
            <a:off x="36300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Oval 90"/>
          <p:cNvSpPr/>
          <p:nvPr/>
        </p:nvSpPr>
        <p:spPr>
          <a:xfrm>
            <a:off x="38459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Oval 91"/>
          <p:cNvSpPr/>
          <p:nvPr/>
        </p:nvSpPr>
        <p:spPr>
          <a:xfrm>
            <a:off x="40618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Oval 92"/>
          <p:cNvSpPr/>
          <p:nvPr/>
        </p:nvSpPr>
        <p:spPr>
          <a:xfrm>
            <a:off x="42777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Oval 93"/>
          <p:cNvSpPr/>
          <p:nvPr/>
        </p:nvSpPr>
        <p:spPr>
          <a:xfrm>
            <a:off x="44936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Oval 94"/>
          <p:cNvSpPr/>
          <p:nvPr/>
        </p:nvSpPr>
        <p:spPr>
          <a:xfrm>
            <a:off x="47095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Oval 95"/>
          <p:cNvSpPr/>
          <p:nvPr/>
        </p:nvSpPr>
        <p:spPr>
          <a:xfrm>
            <a:off x="49254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/>
          <p:nvPr/>
        </p:nvSpPr>
        <p:spPr>
          <a:xfrm>
            <a:off x="5141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/>
          <p:nvPr/>
        </p:nvSpPr>
        <p:spPr>
          <a:xfrm>
            <a:off x="5357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/>
          <p:nvPr/>
        </p:nvSpPr>
        <p:spPr>
          <a:xfrm>
            <a:off x="55731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/>
          <p:nvPr/>
        </p:nvSpPr>
        <p:spPr>
          <a:xfrm>
            <a:off x="57890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/>
          <p:nvPr/>
        </p:nvSpPr>
        <p:spPr>
          <a:xfrm>
            <a:off x="60049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/>
          <p:nvPr/>
        </p:nvSpPr>
        <p:spPr>
          <a:xfrm>
            <a:off x="62208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/>
          <p:nvPr/>
        </p:nvSpPr>
        <p:spPr>
          <a:xfrm>
            <a:off x="64367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/>
          <p:nvPr/>
        </p:nvSpPr>
        <p:spPr>
          <a:xfrm>
            <a:off x="66526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/>
          <p:nvPr/>
        </p:nvSpPr>
        <p:spPr>
          <a:xfrm>
            <a:off x="68685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/>
          <p:nvPr/>
        </p:nvSpPr>
        <p:spPr>
          <a:xfrm>
            <a:off x="70844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/>
          <p:nvPr/>
        </p:nvSpPr>
        <p:spPr>
          <a:xfrm>
            <a:off x="73003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/>
          <p:nvPr/>
        </p:nvSpPr>
        <p:spPr>
          <a:xfrm>
            <a:off x="7516282" y="3058651"/>
            <a:ext cx="127000" cy="1143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/>
          <p:cNvCxnSpPr/>
          <p:nvPr/>
        </p:nvCxnSpPr>
        <p:spPr>
          <a:xfrm>
            <a:off x="2074332" y="2976101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>
            <a:off x="2935824" y="2970544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" name="Right Brace 111"/>
          <p:cNvSpPr/>
          <p:nvPr/>
        </p:nvSpPr>
        <p:spPr>
          <a:xfrm rot="16200000">
            <a:off x="1318681" y="2264901"/>
            <a:ext cx="215900" cy="1206500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Brace 113"/>
          <p:cNvSpPr/>
          <p:nvPr/>
        </p:nvSpPr>
        <p:spPr>
          <a:xfrm rot="16200000">
            <a:off x="3714756" y="2422368"/>
            <a:ext cx="215900" cy="817043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947332" y="2545214"/>
            <a:ext cx="3429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 smtClean="0">
                <a:solidFill>
                  <a:srgbClr val="EB0000"/>
                </a:solidFill>
              </a:rPr>
              <a:t>s</a:t>
            </a:r>
            <a:endParaRPr lang="en-US" sz="2200" b="1" dirty="0">
              <a:solidFill>
                <a:srgbClr val="EB0000"/>
              </a:solidFill>
            </a:endParaRPr>
          </a:p>
        </p:txBody>
      </p:sp>
      <p:cxnSp>
        <p:nvCxnSpPr>
          <p:cNvPr id="117" name="Straight Connector 116"/>
          <p:cNvCxnSpPr/>
          <p:nvPr/>
        </p:nvCxnSpPr>
        <p:spPr>
          <a:xfrm>
            <a:off x="3380324" y="2964987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4231224" y="2976101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4663024" y="2976101"/>
            <a:ext cx="0" cy="315913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69656" y="2379479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L</a:t>
            </a:r>
            <a:endParaRPr lang="en-US" dirty="0"/>
          </a:p>
        </p:txBody>
      </p:sp>
      <p:sp>
        <p:nvSpPr>
          <p:cNvPr id="120" name="Right Brace 119"/>
          <p:cNvSpPr/>
          <p:nvPr/>
        </p:nvSpPr>
        <p:spPr>
          <a:xfrm rot="16200000">
            <a:off x="3050124" y="2608639"/>
            <a:ext cx="215900" cy="444501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/>
          <p:cNvSpPr txBox="1"/>
          <p:nvPr/>
        </p:nvSpPr>
        <p:spPr>
          <a:xfrm>
            <a:off x="3657590" y="2379479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/>
              <a:t>C</a:t>
            </a:r>
            <a:endParaRPr lang="en-US" dirty="0"/>
          </a:p>
        </p:txBody>
      </p:sp>
      <p:sp>
        <p:nvSpPr>
          <p:cNvPr id="122" name="Right Brace 121"/>
          <p:cNvSpPr/>
          <p:nvPr/>
        </p:nvSpPr>
        <p:spPr>
          <a:xfrm rot="16200000">
            <a:off x="4347643" y="2623456"/>
            <a:ext cx="215900" cy="414867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TextBox 122"/>
          <p:cNvSpPr txBox="1"/>
          <p:nvPr/>
        </p:nvSpPr>
        <p:spPr>
          <a:xfrm>
            <a:off x="4265091" y="2379479"/>
            <a:ext cx="6307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r>
              <a:rPr lang="en-US" baseline="-25000" dirty="0" smtClean="0"/>
              <a:t>R</a:t>
            </a:r>
            <a:endParaRPr lang="en-US" dirty="0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074332" y="3386734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Arrow Connector 123"/>
          <p:cNvCxnSpPr/>
          <p:nvPr/>
        </p:nvCxnSpPr>
        <p:spPr>
          <a:xfrm>
            <a:off x="3403600" y="3386734"/>
            <a:ext cx="861491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663027" y="3454258"/>
            <a:ext cx="37161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R := all except B</a:t>
            </a:r>
            <a:r>
              <a:rPr lang="en-US" sz="2600" baseline="-25000" dirty="0" smtClean="0"/>
              <a:t>L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C</a:t>
            </a:r>
            <a:r>
              <a:rPr lang="en-US" sz="2600" dirty="0" smtClean="0"/>
              <a:t>B</a:t>
            </a:r>
            <a:r>
              <a:rPr lang="en-US" sz="2600" baseline="-25000" dirty="0" smtClean="0"/>
              <a:t>R </a:t>
            </a:r>
            <a:r>
              <a:rPr lang="en-US" sz="2600" dirty="0" smtClean="0"/>
              <a:t>:  </a:t>
            </a:r>
            <a:endParaRPr lang="en-US" sz="2600" dirty="0"/>
          </a:p>
        </p:txBody>
      </p:sp>
      <p:sp>
        <p:nvSpPr>
          <p:cNvPr id="11" name="TextBox 10"/>
          <p:cNvSpPr txBox="1"/>
          <p:nvPr/>
        </p:nvSpPr>
        <p:spPr>
          <a:xfrm>
            <a:off x="287027" y="5929608"/>
            <a:ext cx="8777643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Finally:   </a:t>
            </a:r>
            <a:r>
              <a:rPr lang="en-US" sz="2900" dirty="0" smtClean="0"/>
              <a:t>S(B</a:t>
            </a:r>
            <a:r>
              <a:rPr lang="en-US" sz="2900" baseline="-25000" dirty="0" smtClean="0"/>
              <a:t>C</a:t>
            </a:r>
            <a:r>
              <a:rPr lang="en-US" sz="2900" dirty="0" smtClean="0"/>
              <a:t>) ≤ S(B</a:t>
            </a:r>
            <a:r>
              <a:rPr lang="en-US" sz="2900" baseline="-25000" dirty="0" smtClean="0"/>
              <a:t>C</a:t>
            </a:r>
            <a:r>
              <a:rPr lang="en-US" sz="2900" dirty="0" smtClean="0"/>
              <a:t>) + S(B</a:t>
            </a:r>
            <a:r>
              <a:rPr lang="en-US" sz="2900" baseline="-25000" dirty="0" smtClean="0"/>
              <a:t>L</a:t>
            </a:r>
            <a:r>
              <a:rPr lang="en-US" sz="2900" dirty="0" smtClean="0"/>
              <a:t>B</a:t>
            </a:r>
            <a:r>
              <a:rPr lang="en-US" sz="2900" baseline="-25000" dirty="0" smtClean="0"/>
              <a:t>R</a:t>
            </a:r>
            <a:r>
              <a:rPr lang="en-US" sz="2900" dirty="0" smtClean="0"/>
              <a:t>) – S(R) = I(B</a:t>
            </a:r>
            <a:r>
              <a:rPr lang="en-US" sz="2900" baseline="-25000" dirty="0" smtClean="0"/>
              <a:t>C</a:t>
            </a:r>
            <a:r>
              <a:rPr lang="en-US" sz="2900" dirty="0" smtClean="0"/>
              <a:t>:B</a:t>
            </a:r>
            <a:r>
              <a:rPr lang="en-US" sz="2900" baseline="-25000" dirty="0" smtClean="0"/>
              <a:t>L</a:t>
            </a:r>
            <a:r>
              <a:rPr lang="en-US" sz="2900" dirty="0" smtClean="0"/>
              <a:t>B</a:t>
            </a:r>
            <a:r>
              <a:rPr lang="en-US" sz="2900" baseline="-25000" dirty="0"/>
              <a:t>R</a:t>
            </a:r>
            <a:r>
              <a:rPr lang="en-US" sz="2900" dirty="0" smtClean="0"/>
              <a:t>) ≤ l/(4</a:t>
            </a:r>
            <a:r>
              <a:rPr lang="en-US" sz="2900" dirty="0">
                <a:solidFill>
                  <a:srgbClr val="000000"/>
                </a:solidFill>
              </a:rPr>
              <a:t>ξ</a:t>
            </a:r>
            <a:r>
              <a:rPr lang="en-US" sz="2900" dirty="0" smtClean="0"/>
              <a:t>)   </a:t>
            </a:r>
            <a:endParaRPr lang="en-US" sz="2900" dirty="0"/>
          </a:p>
        </p:txBody>
      </p:sp>
      <p:sp>
        <p:nvSpPr>
          <p:cNvPr id="14" name="TextBox 13"/>
          <p:cNvSpPr txBox="1"/>
          <p:nvPr/>
        </p:nvSpPr>
        <p:spPr>
          <a:xfrm>
            <a:off x="216602" y="3983791"/>
            <a:ext cx="837635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solidFill>
                  <a:srgbClr val="000000"/>
                </a:solidFill>
              </a:rPr>
              <a:t>For this, we use the </a:t>
            </a:r>
            <a:r>
              <a:rPr lang="en-US" sz="2600" dirty="0"/>
              <a:t>lemma with </a:t>
            </a:r>
            <a:r>
              <a:rPr lang="en-US" sz="2600" b="1" dirty="0" err="1">
                <a:solidFill>
                  <a:srgbClr val="FF0000"/>
                </a:solidFill>
              </a:rPr>
              <a:t>ε</a:t>
            </a:r>
            <a:r>
              <a:rPr lang="en-US" sz="2600" b="1" dirty="0">
                <a:solidFill>
                  <a:srgbClr val="FF0000"/>
                </a:solidFill>
              </a:rPr>
              <a:t> = 1/(4ξ)</a:t>
            </a:r>
            <a:r>
              <a:rPr lang="en-US" sz="2600" b="1" dirty="0">
                <a:solidFill>
                  <a:srgbClr val="000000"/>
                </a:solidFill>
              </a:rPr>
              <a:t>,</a:t>
            </a:r>
            <a:r>
              <a:rPr lang="en-US" sz="2600" dirty="0">
                <a:solidFill>
                  <a:srgbClr val="000000"/>
                </a:solidFill>
              </a:rPr>
              <a:t> </a:t>
            </a:r>
            <a:r>
              <a:rPr lang="en-US" sz="2600" dirty="0" smtClean="0">
                <a:solidFill>
                  <a:srgbClr val="000000"/>
                </a:solidFill>
              </a:rPr>
              <a:t>the state </a:t>
            </a:r>
            <a:r>
              <a:rPr lang="en-US" sz="2600" dirty="0">
                <a:solidFill>
                  <a:srgbClr val="000000"/>
                </a:solidFill>
              </a:rPr>
              <a:t>merging protocol </a:t>
            </a:r>
            <a:r>
              <a:rPr lang="en-US" sz="2600" dirty="0" smtClean="0">
                <a:solidFill>
                  <a:srgbClr val="000000"/>
                </a:solidFill>
              </a:rPr>
              <a:t>once more, </a:t>
            </a:r>
            <a:r>
              <a:rPr lang="en-US" sz="2600" dirty="0">
                <a:solidFill>
                  <a:srgbClr val="000000"/>
                </a:solidFill>
              </a:rPr>
              <a:t>and (</a:t>
            </a:r>
            <a:r>
              <a:rPr lang="en-US" sz="2600" dirty="0" err="1">
                <a:solidFill>
                  <a:srgbClr val="000000"/>
                </a:solidFill>
              </a:rPr>
              <a:t>ξ</a:t>
            </a:r>
            <a:r>
              <a:rPr lang="en-US" sz="2600" dirty="0">
                <a:solidFill>
                  <a:srgbClr val="000000"/>
                </a:solidFill>
              </a:rPr>
              <a:t>, l</a:t>
            </a:r>
            <a:r>
              <a:rPr lang="en-US" sz="2600" baseline="-25000" dirty="0">
                <a:solidFill>
                  <a:srgbClr val="000000"/>
                </a:solidFill>
              </a:rPr>
              <a:t>0</a:t>
            </a:r>
            <a:r>
              <a:rPr lang="en-US" sz="2600" dirty="0">
                <a:solidFill>
                  <a:srgbClr val="000000"/>
                </a:solidFill>
              </a:rPr>
              <a:t>)-EDC to get </a:t>
            </a:r>
            <a:endParaRPr lang="en-US" sz="2600" dirty="0"/>
          </a:p>
          <a:p>
            <a:endParaRPr lang="en-US" dirty="0"/>
          </a:p>
        </p:txBody>
      </p:sp>
      <p:graphicFrame>
        <p:nvGraphicFramePr>
          <p:cNvPr id="63" name="Object 6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86062642"/>
              </p:ext>
            </p:extLst>
          </p:nvPr>
        </p:nvGraphicFramePr>
        <p:xfrm>
          <a:off x="7743649" y="3386734"/>
          <a:ext cx="1336508" cy="5970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0" name="Equation" r:id="rId3" imgW="596900" imgH="266700" progId="Equation.3">
                  <p:embed/>
                </p:oleObj>
              </mc:Choice>
              <mc:Fallback>
                <p:oleObj name="Equation" r:id="rId3" imgW="596900" imgH="2667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743649" y="3386734"/>
                        <a:ext cx="1336508" cy="5970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0" name="Object 5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4900393"/>
              </p:ext>
            </p:extLst>
          </p:nvPr>
        </p:nvGraphicFramePr>
        <p:xfrm>
          <a:off x="473075" y="5153025"/>
          <a:ext cx="4822825" cy="60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1" name="Equation" r:id="rId5" imgW="1917700" imgH="241300" progId="Equation.3">
                  <p:embed/>
                </p:oleObj>
              </mc:Choice>
              <mc:Fallback>
                <p:oleObj name="Equation" r:id="rId5" imgW="1917700" imgH="241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73075" y="5153025"/>
                        <a:ext cx="4822825" cy="60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" name="Object 6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818752"/>
              </p:ext>
            </p:extLst>
          </p:nvPr>
        </p:nvGraphicFramePr>
        <p:xfrm>
          <a:off x="5413375" y="5200650"/>
          <a:ext cx="3325813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1372" name="Equation" r:id="rId7" imgW="1168400" imgH="203200" progId="Equation.3">
                  <p:embed/>
                </p:oleObj>
              </mc:Choice>
              <mc:Fallback>
                <p:oleObj name="Equation" r:id="rId7" imgW="11684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413375" y="5200650"/>
                        <a:ext cx="3325813" cy="57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4356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0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Making it Work</a:t>
            </a:r>
            <a:endParaRPr lang="en-GB" sz="40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5234" y="1284111"/>
            <a:ext cx="88431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So far we have cheated, since merging only works for many copies of the state. To make the argument rigorous, we use </a:t>
            </a:r>
            <a:r>
              <a:rPr lang="en-US" sz="2600" b="1" dirty="0" smtClean="0">
                <a:solidFill>
                  <a:srgbClr val="008000"/>
                </a:solidFill>
              </a:rPr>
              <a:t>single-shot information theory </a:t>
            </a:r>
            <a:r>
              <a:rPr lang="en-US" sz="2200" dirty="0" smtClean="0">
                <a:solidFill>
                  <a:srgbClr val="000090"/>
                </a:solidFill>
              </a:rPr>
              <a:t>(Renner </a:t>
            </a:r>
            <a:r>
              <a:rPr lang="en-US" sz="2200" i="1" dirty="0" smtClean="0">
                <a:solidFill>
                  <a:srgbClr val="000090"/>
                </a:solidFill>
              </a:rPr>
              <a:t>et al </a:t>
            </a:r>
            <a:r>
              <a:rPr lang="en-US" sz="2200" dirty="0" smtClean="0">
                <a:solidFill>
                  <a:srgbClr val="000090"/>
                </a:solidFill>
              </a:rPr>
              <a:t>‘03, …)</a:t>
            </a:r>
            <a:endParaRPr lang="en-US" sz="2200" b="1" dirty="0">
              <a:solidFill>
                <a:srgbClr val="008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60679" y="2764895"/>
            <a:ext cx="5357679" cy="3877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 smtClean="0"/>
              <a:t>   </a:t>
            </a:r>
            <a:r>
              <a:rPr lang="en-US" sz="2600" b="1" dirty="0" smtClean="0">
                <a:solidFill>
                  <a:srgbClr val="3A793E"/>
                </a:solidFill>
              </a:rPr>
              <a:t>Single-Shot State Merging </a:t>
            </a:r>
          </a:p>
          <a:p>
            <a:r>
              <a:rPr lang="en-US" sz="2200" dirty="0" smtClean="0"/>
              <a:t>  </a:t>
            </a:r>
            <a:r>
              <a:rPr lang="en-US" sz="2200" dirty="0" smtClean="0">
                <a:solidFill>
                  <a:srgbClr val="000090"/>
                </a:solidFill>
              </a:rPr>
              <a:t> (Dupuis, Berta, </a:t>
            </a:r>
            <a:r>
              <a:rPr lang="en-US" sz="2200" dirty="0" err="1" smtClean="0">
                <a:solidFill>
                  <a:srgbClr val="000090"/>
                </a:solidFill>
              </a:rPr>
              <a:t>Wullschleger</a:t>
            </a:r>
            <a:r>
              <a:rPr lang="en-US" sz="2200" dirty="0" smtClean="0">
                <a:solidFill>
                  <a:srgbClr val="000090"/>
                </a:solidFill>
              </a:rPr>
              <a:t>, Renner ‘10)</a:t>
            </a:r>
          </a:p>
          <a:p>
            <a:r>
              <a:rPr lang="en-US" sz="2600" b="1" dirty="0" smtClean="0">
                <a:solidFill>
                  <a:srgbClr val="3A793E"/>
                </a:solidFill>
              </a:rPr>
              <a:t>   + New bound on correlations </a:t>
            </a:r>
          </a:p>
          <a:p>
            <a:r>
              <a:rPr lang="en-US" sz="2600" b="1" dirty="0" smtClean="0">
                <a:solidFill>
                  <a:srgbClr val="3A793E"/>
                </a:solidFill>
              </a:rPr>
              <a:t>      by random measurements</a:t>
            </a:r>
          </a:p>
          <a:p>
            <a:endParaRPr lang="en-US" sz="1000" b="1" dirty="0">
              <a:solidFill>
                <a:srgbClr val="3A793E"/>
              </a:solidFill>
            </a:endParaRPr>
          </a:p>
          <a:p>
            <a:r>
              <a:rPr lang="en-US" sz="2600" b="1" dirty="0" smtClean="0">
                <a:solidFill>
                  <a:srgbClr val="3A793E"/>
                </a:solidFill>
              </a:rPr>
              <a:t>   Saturation max- Mutual Info.</a:t>
            </a:r>
          </a:p>
          <a:p>
            <a:r>
              <a:rPr lang="en-US" dirty="0"/>
              <a:t> </a:t>
            </a:r>
            <a:r>
              <a:rPr lang="en-US" dirty="0" smtClean="0"/>
              <a:t>      </a:t>
            </a:r>
            <a:r>
              <a:rPr lang="en-US" sz="2200" dirty="0" smtClean="0"/>
              <a:t>Proof much more involved; based on</a:t>
            </a:r>
          </a:p>
          <a:p>
            <a:r>
              <a:rPr lang="en-US" sz="2200" dirty="0" smtClean="0"/>
              <a:t>    - Quantum </a:t>
            </a:r>
            <a:r>
              <a:rPr lang="en-US" sz="2200" dirty="0" err="1" smtClean="0"/>
              <a:t>substate</a:t>
            </a:r>
            <a:r>
              <a:rPr lang="en-US" sz="2200" dirty="0" smtClean="0"/>
              <a:t> theorem,</a:t>
            </a:r>
          </a:p>
          <a:p>
            <a:r>
              <a:rPr lang="en-US" sz="2200" dirty="0"/>
              <a:t> </a:t>
            </a:r>
            <a:r>
              <a:rPr lang="en-US" sz="2200" dirty="0" smtClean="0"/>
              <a:t>   - Quantum </a:t>
            </a:r>
            <a:r>
              <a:rPr lang="en-US" sz="2200" dirty="0" err="1" smtClean="0"/>
              <a:t>equipartition</a:t>
            </a:r>
            <a:r>
              <a:rPr lang="en-US" sz="2200" dirty="0" smtClean="0"/>
              <a:t> property, </a:t>
            </a:r>
          </a:p>
          <a:p>
            <a:r>
              <a:rPr lang="en-US" sz="2200" dirty="0" smtClean="0"/>
              <a:t>    - Min- and </a:t>
            </a:r>
            <a:r>
              <a:rPr lang="en-US" sz="2200" dirty="0"/>
              <a:t>M</a:t>
            </a:r>
            <a:r>
              <a:rPr lang="en-US" sz="2200" dirty="0" smtClean="0"/>
              <a:t>ax-Entropies Calculus</a:t>
            </a:r>
          </a:p>
          <a:p>
            <a:r>
              <a:rPr lang="en-US" sz="2200" dirty="0"/>
              <a:t> </a:t>
            </a:r>
            <a:r>
              <a:rPr lang="en-US" sz="2200" dirty="0" smtClean="0"/>
              <a:t>   - EDC Assumption</a:t>
            </a:r>
            <a:endParaRPr lang="en-US" sz="22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324556" y="2764895"/>
            <a:ext cx="86783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24556" y="4469517"/>
            <a:ext cx="86783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24556" y="6633174"/>
            <a:ext cx="8678333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324556" y="2764895"/>
            <a:ext cx="11290" cy="38779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18445" y="3316882"/>
            <a:ext cx="265288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smtClean="0">
                <a:solidFill>
                  <a:srgbClr val="3A793E"/>
                </a:solidFill>
              </a:rPr>
              <a:t>State </a:t>
            </a:r>
            <a:r>
              <a:rPr lang="en-US" sz="2600" b="1" dirty="0">
                <a:solidFill>
                  <a:srgbClr val="3A793E"/>
                </a:solidFill>
              </a:rPr>
              <a:t>Merging </a:t>
            </a:r>
            <a:endParaRPr lang="en-US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479778" y="5123791"/>
            <a:ext cx="299155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 smtClean="0">
                <a:solidFill>
                  <a:srgbClr val="3A793E"/>
                </a:solidFill>
              </a:rPr>
              <a:t>Saturation </a:t>
            </a:r>
          </a:p>
          <a:p>
            <a:pPr algn="ctr"/>
            <a:r>
              <a:rPr lang="en-US" sz="2600" b="1" dirty="0" smtClean="0">
                <a:solidFill>
                  <a:srgbClr val="3A793E"/>
                </a:solidFill>
              </a:rPr>
              <a:t>Mutual Info.</a:t>
            </a:r>
            <a:endParaRPr lang="en-US" sz="2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9002889" y="2739452"/>
            <a:ext cx="11290" cy="387798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ight Arrow 17"/>
          <p:cNvSpPr/>
          <p:nvPr/>
        </p:nvSpPr>
        <p:spPr>
          <a:xfrm>
            <a:off x="3132667" y="3384615"/>
            <a:ext cx="677333" cy="4924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3183346" y="5320641"/>
            <a:ext cx="677333" cy="49244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4443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-227264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Overview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902" y="1513199"/>
            <a:ext cx="9012456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</a:rPr>
              <a:t>Condensed Matter (CM) community always knew EDC implies area law  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solidFill>
                <a:srgbClr val="3A79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427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-227264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cs typeface="Calibri"/>
              </a:rPr>
              <a:t>Overview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902" y="1513199"/>
            <a:ext cx="9012456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</a:rPr>
              <a:t>Condensed Matter (CM) community always knew EDC implies area law  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solidFill>
                <a:srgbClr val="3A793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Quantum information (QI) community gave a counterexample (hiding states)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02174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-227264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cs typeface="Calibri"/>
              </a:rPr>
              <a:t>Overview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902" y="1513199"/>
            <a:ext cx="9012456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</a:rPr>
              <a:t>Condensed Matter (CM) community always knew EDC implies area law  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solidFill>
                <a:srgbClr val="3A793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Quantum information (QI) community gave a counterexample (hiding states)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QI community sorted out the trouble they gave themselves </a:t>
            </a:r>
            <a:r>
              <a:rPr lang="en-US" sz="2600" dirty="0" smtClean="0">
                <a:solidFill>
                  <a:srgbClr val="FF0000"/>
                </a:solidFill>
              </a:rPr>
              <a:t>(this talk)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8021746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-227264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cs typeface="Calibri"/>
              </a:rPr>
              <a:t>Overview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05902" y="1513199"/>
            <a:ext cx="9012456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dirty="0" smtClean="0">
                <a:solidFill>
                  <a:srgbClr val="000000"/>
                </a:solidFill>
              </a:rPr>
              <a:t>Condensed Matter (CM) community always knew EDC implies area law  </a:t>
            </a:r>
          </a:p>
          <a:p>
            <a:pPr marL="285750" indent="-285750">
              <a:buFont typeface="Arial"/>
              <a:buChar char="•"/>
            </a:pPr>
            <a:endParaRPr lang="en-US" sz="1000" dirty="0">
              <a:solidFill>
                <a:srgbClr val="3A793E"/>
              </a:solidFill>
            </a:endParaRPr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Quantum information (QI) community gave a counterexample (hiding states)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QI community sorted out the trouble they gave themselves </a:t>
            </a:r>
            <a:r>
              <a:rPr lang="en-US" sz="2600" dirty="0" smtClean="0">
                <a:solidFill>
                  <a:srgbClr val="FF0000"/>
                </a:solidFill>
              </a:rPr>
              <a:t>(this talk)</a:t>
            </a:r>
          </a:p>
          <a:p>
            <a:pPr marL="285750" indent="-285750">
              <a:buFont typeface="Arial"/>
              <a:buChar char="•"/>
            </a:pPr>
            <a:endParaRPr lang="en-US" sz="1000" dirty="0"/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CM community didn’t notice either of this minor perturbations </a:t>
            </a:r>
            <a:endParaRPr lang="en-US" sz="2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pole tekstowe 6"/>
              <p:cNvSpPr txBox="1"/>
              <p:nvPr/>
            </p:nvSpPr>
            <p:spPr>
              <a:xfrm>
                <a:off x="1791283" y="5253692"/>
                <a:ext cx="6110939" cy="584776"/>
              </a:xfrm>
              <a:prstGeom prst="rect">
                <a:avLst/>
              </a:prstGeom>
              <a:solidFill>
                <a:srgbClr val="F8FF8C"/>
              </a:solidFill>
              <a:ln>
                <a:solidFill>
                  <a:srgbClr val="F8FF8C"/>
                </a:solidFill>
              </a:ln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pl-PL" sz="3200" dirty="0" smtClean="0"/>
                  <a:t>EDC </a:t>
                </a:r>
                <a14:m/>
                <a:r>
                  <a:rPr lang="pl-PL" sz="3200" dirty="0" smtClean="0"/>
                  <a:t> </a:t>
                </a:r>
                <a:r>
                  <a:rPr lang="pl-PL" sz="3200" dirty="0" err="1" smtClean="0"/>
                  <a:t>Area</a:t>
                </a:r>
                <a:r>
                  <a:rPr lang="pl-PL" sz="3200" dirty="0" smtClean="0"/>
                  <a:t> Law      </a:t>
                </a:r>
                <a:r>
                  <a:rPr lang="pl-PL" sz="3200" dirty="0" err="1" smtClean="0"/>
                  <a:t>stays</a:t>
                </a:r>
                <a:r>
                  <a:rPr lang="pl-PL" sz="3200" dirty="0" smtClean="0"/>
                  <a:t> </a:t>
                </a:r>
                <a:r>
                  <a:rPr lang="pl-PL" sz="3200" dirty="0" err="1" smtClean="0"/>
                  <a:t>true</a:t>
                </a:r>
                <a:r>
                  <a:rPr lang="pl-PL" sz="3200" dirty="0" smtClean="0"/>
                  <a:t>! </a:t>
                </a:r>
                <a:endParaRPr lang="pl-PL" sz="3200" dirty="0"/>
              </a:p>
            </p:txBody>
          </p:sp>
        </mc:Choice>
        <mc:Fallback>
          <p:sp>
            <p:nvSpPr>
              <p:cNvPr id="5" name="pole tekstowe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1283" y="5253692"/>
                <a:ext cx="6110939" cy="584776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  <a:ln>
                <a:solidFill>
                  <a:srgbClr val="F8FF8C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346578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-227264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Conclusions and Open problems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9764" y="4291228"/>
            <a:ext cx="8692446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Can we improve the </a:t>
            </a:r>
            <a:r>
              <a:rPr lang="en-US" sz="2600" b="1" dirty="0" smtClean="0">
                <a:solidFill>
                  <a:srgbClr val="3A793E"/>
                </a:solidFill>
              </a:rPr>
              <a:t>dependency of entropy with correlation length</a:t>
            </a:r>
            <a:r>
              <a:rPr lang="en-US" sz="26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Can we prove </a:t>
            </a:r>
            <a:r>
              <a:rPr lang="en-US" sz="2600" b="1" dirty="0" smtClean="0">
                <a:solidFill>
                  <a:srgbClr val="3A793E"/>
                </a:solidFill>
              </a:rPr>
              <a:t>area law for 2D systems</a:t>
            </a:r>
            <a:r>
              <a:rPr lang="en-US" sz="2600" dirty="0" smtClean="0"/>
              <a:t>? </a:t>
            </a:r>
            <a:r>
              <a:rPr lang="en-US" sz="2600" b="1" dirty="0" smtClean="0">
                <a:solidFill>
                  <a:srgbClr val="FF0000"/>
                </a:solidFill>
              </a:rPr>
              <a:t>HARD!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Can we decide if </a:t>
            </a:r>
            <a:r>
              <a:rPr lang="en-US" sz="2600" b="1" dirty="0" smtClean="0">
                <a:solidFill>
                  <a:srgbClr val="3A793E"/>
                </a:solidFill>
              </a:rPr>
              <a:t>EDC</a:t>
            </a:r>
            <a:r>
              <a:rPr lang="en-US" sz="2600" dirty="0" smtClean="0"/>
              <a:t> alone is </a:t>
            </a:r>
            <a:r>
              <a:rPr lang="en-US" sz="2600" b="1" dirty="0" smtClean="0">
                <a:solidFill>
                  <a:srgbClr val="3A793E"/>
                </a:solidFill>
              </a:rPr>
              <a:t>enough</a:t>
            </a:r>
            <a:r>
              <a:rPr lang="en-US" sz="2600" dirty="0" smtClean="0"/>
              <a:t> for </a:t>
            </a:r>
            <a:r>
              <a:rPr lang="en-US" sz="2600" b="1" dirty="0" smtClean="0">
                <a:solidFill>
                  <a:srgbClr val="3A793E"/>
                </a:solidFill>
              </a:rPr>
              <a:t>2D area law</a:t>
            </a:r>
            <a:r>
              <a:rPr lang="en-US" sz="2600" dirty="0" smtClean="0"/>
              <a:t>?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00" dirty="0" smtClean="0"/>
              <a:t>See </a:t>
            </a:r>
            <a:r>
              <a:rPr lang="en-US" sz="2600" b="1" dirty="0" smtClean="0">
                <a:solidFill>
                  <a:srgbClr val="FF0000"/>
                </a:solidFill>
                <a:cs typeface="Calibri"/>
              </a:rPr>
              <a:t>arxiv</a:t>
            </a:r>
            <a:r>
              <a:rPr lang="en-US" sz="2600" b="1" dirty="0">
                <a:solidFill>
                  <a:srgbClr val="FF0000"/>
                </a:solidFill>
                <a:cs typeface="Calibri"/>
              </a:rPr>
              <a:t>:</a:t>
            </a:r>
            <a:r>
              <a:rPr lang="en-US" sz="2600" b="1" dirty="0" smtClean="0">
                <a:solidFill>
                  <a:srgbClr val="FF0000"/>
                </a:solidFill>
                <a:cs typeface="Calibri"/>
              </a:rPr>
              <a:t>1206.2947 </a:t>
            </a:r>
            <a:r>
              <a:rPr lang="en-US" sz="2600" dirty="0" smtClean="0"/>
              <a:t>for more open questions</a:t>
            </a:r>
            <a:endParaRPr lang="en-US" sz="2600" dirty="0"/>
          </a:p>
        </p:txBody>
      </p:sp>
      <p:sp>
        <p:nvSpPr>
          <p:cNvPr id="7" name="TextBox 6"/>
          <p:cNvSpPr txBox="1"/>
          <p:nvPr/>
        </p:nvSpPr>
        <p:spPr>
          <a:xfrm>
            <a:off x="314988" y="1366017"/>
            <a:ext cx="882901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US" sz="2600" b="1" dirty="0" smtClean="0">
                <a:solidFill>
                  <a:srgbClr val="3A793E"/>
                </a:solidFill>
              </a:rPr>
              <a:t>EDC implies Area Law </a:t>
            </a:r>
            <a:r>
              <a:rPr lang="en-US" sz="2600" b="1" dirty="0" smtClean="0">
                <a:solidFill>
                  <a:srgbClr val="3A793E"/>
                </a:solidFill>
              </a:rPr>
              <a:t>and MPS </a:t>
            </a:r>
            <a:r>
              <a:rPr lang="en-US" sz="2600" b="1" dirty="0" err="1" smtClean="0">
                <a:solidFill>
                  <a:srgbClr val="3A793E"/>
                </a:solidFill>
              </a:rPr>
              <a:t>parametrization</a:t>
            </a:r>
            <a:r>
              <a:rPr lang="en-US" sz="2600" b="1" dirty="0" smtClean="0">
                <a:solidFill>
                  <a:srgbClr val="3A793E"/>
                </a:solidFill>
              </a:rPr>
              <a:t> </a:t>
            </a:r>
            <a:r>
              <a:rPr lang="en-US" sz="2600" dirty="0" smtClean="0"/>
              <a:t>in </a:t>
            </a:r>
            <a:r>
              <a:rPr lang="en-US" sz="2600" dirty="0" smtClean="0"/>
              <a:t>1D.</a:t>
            </a:r>
          </a:p>
          <a:p>
            <a:endParaRPr lang="en-US" sz="900" dirty="0" smtClean="0"/>
          </a:p>
          <a:p>
            <a:pPr marL="285750" indent="-285750">
              <a:buFont typeface="Arial"/>
              <a:buChar char="•"/>
            </a:pPr>
            <a:r>
              <a:rPr lang="en-US" sz="2600" b="1" dirty="0" smtClean="0">
                <a:solidFill>
                  <a:srgbClr val="3A793E"/>
                </a:solidFill>
              </a:rPr>
              <a:t>States with EDC </a:t>
            </a:r>
            <a:r>
              <a:rPr lang="en-US" sz="2600" dirty="0" smtClean="0"/>
              <a:t>are simple – </a:t>
            </a:r>
            <a:r>
              <a:rPr lang="en-US" sz="2600" b="1" dirty="0" smtClean="0">
                <a:solidFill>
                  <a:srgbClr val="3A793E"/>
                </a:solidFill>
              </a:rPr>
              <a:t>MPS efficient </a:t>
            </a:r>
            <a:r>
              <a:rPr lang="en-US" sz="2600" b="1" dirty="0" err="1" smtClean="0">
                <a:solidFill>
                  <a:srgbClr val="3A793E"/>
                </a:solidFill>
              </a:rPr>
              <a:t>parametrization</a:t>
            </a:r>
            <a:r>
              <a:rPr lang="en-US" sz="2600" dirty="0" smtClean="0"/>
              <a:t>.</a:t>
            </a:r>
            <a:endParaRPr lang="en-US" sz="2600" dirty="0" smtClean="0"/>
          </a:p>
          <a:p>
            <a:endParaRPr lang="en-US" sz="900" dirty="0" smtClean="0"/>
          </a:p>
          <a:p>
            <a:pPr marL="285750" indent="-285750">
              <a:buFont typeface="Arial"/>
              <a:buChar char="•"/>
            </a:pPr>
            <a:r>
              <a:rPr lang="en-US" sz="2600" dirty="0" smtClean="0"/>
              <a:t>Proof uses </a:t>
            </a:r>
            <a:r>
              <a:rPr lang="en-US" sz="2600" b="1" dirty="0" smtClean="0">
                <a:solidFill>
                  <a:srgbClr val="3A793E"/>
                </a:solidFill>
              </a:rPr>
              <a:t>state merging protocol </a:t>
            </a:r>
            <a:r>
              <a:rPr lang="en-US" sz="2600" dirty="0" smtClean="0"/>
              <a:t>and </a:t>
            </a:r>
            <a:r>
              <a:rPr lang="en-US" sz="2600" b="1" dirty="0" smtClean="0">
                <a:solidFill>
                  <a:srgbClr val="3A793E"/>
                </a:solidFill>
              </a:rPr>
              <a:t>single-shot information theory</a:t>
            </a:r>
            <a:r>
              <a:rPr lang="en-US" sz="2600" dirty="0" smtClean="0"/>
              <a:t>: </a:t>
            </a:r>
            <a:r>
              <a:rPr lang="en-US" sz="2600" b="1" dirty="0" smtClean="0">
                <a:solidFill>
                  <a:srgbClr val="FF0000"/>
                </a:solidFill>
              </a:rPr>
              <a:t>Tools from QIT </a:t>
            </a:r>
            <a:r>
              <a:rPr lang="en-US" sz="2600" dirty="0" smtClean="0"/>
              <a:t>useful to address </a:t>
            </a:r>
          </a:p>
          <a:p>
            <a:r>
              <a:rPr lang="en-US" sz="2600" dirty="0"/>
              <a:t> </a:t>
            </a:r>
            <a:r>
              <a:rPr lang="en-US" sz="2600" dirty="0" smtClean="0"/>
              <a:t>   problem </a:t>
            </a:r>
            <a:r>
              <a:rPr lang="en-US" sz="2600" b="1" dirty="0" smtClean="0">
                <a:solidFill>
                  <a:srgbClr val="FF0000"/>
                </a:solidFill>
              </a:rPr>
              <a:t>in quantum many-body physics</a:t>
            </a:r>
            <a:r>
              <a:rPr lang="en-US" sz="2600" dirty="0" smtClean="0"/>
              <a:t>.</a:t>
            </a:r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882404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159764" y="-227264"/>
            <a:ext cx="9058594" cy="17485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 smtClean="0">
                <a:solidFill>
                  <a:srgbClr val="3366FF"/>
                </a:solidFill>
                <a:latin typeface="Calibri"/>
                <a:cs typeface="Calibri"/>
              </a:rPr>
              <a:t>Thanks!</a:t>
            </a:r>
            <a:endParaRPr lang="en-GB" sz="4800" dirty="0">
              <a:solidFill>
                <a:schemeClr val="accent3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407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39076</TotalTime>
  <Words>4656</Words>
  <Application>Microsoft Macintosh PowerPoint</Application>
  <PresentationFormat>On-screen Show (4:3)</PresentationFormat>
  <Paragraphs>848</Paragraphs>
  <Slides>71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71</vt:i4>
      </vt:variant>
    </vt:vector>
  </HeadingPairs>
  <TitlesOfParts>
    <vt:vector size="74" baseType="lpstr">
      <vt:lpstr>Office Theme</vt:lpstr>
      <vt:lpstr>Equation</vt:lpstr>
      <vt:lpstr>Microsoft 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Fernando Brandao</dc:creator>
  <cp:lastModifiedBy>Fernando Brandao</cp:lastModifiedBy>
  <cp:revision>414</cp:revision>
  <dcterms:created xsi:type="dcterms:W3CDTF">2010-12-27T22:23:58Z</dcterms:created>
  <dcterms:modified xsi:type="dcterms:W3CDTF">2013-01-18T02:19:25Z</dcterms:modified>
</cp:coreProperties>
</file>